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63" r:id="rId13"/>
    <p:sldId id="273" r:id="rId14"/>
    <p:sldId id="283" r:id="rId15"/>
    <p:sldId id="289" r:id="rId16"/>
    <p:sldId id="292" r:id="rId17"/>
    <p:sldId id="293" r:id="rId18"/>
    <p:sldId id="295" r:id="rId19"/>
    <p:sldId id="296" r:id="rId20"/>
    <p:sldId id="294" r:id="rId21"/>
    <p:sldId id="297" r:id="rId22"/>
    <p:sldId id="271" r:id="rId2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8A"/>
    <a:srgbClr val="5DD5FF"/>
    <a:srgbClr val="00BFFF"/>
    <a:srgbClr val="5F5F5F"/>
    <a:srgbClr val="00FF3C"/>
    <a:srgbClr val="00DA6D"/>
    <a:srgbClr val="00FF7F"/>
    <a:srgbClr val="FF9900"/>
    <a:srgbClr val="FF00FF"/>
    <a:srgbClr val="FFA0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736" autoAdjust="0"/>
  </p:normalViewPr>
  <p:slideViewPr>
    <p:cSldViewPr>
      <p:cViewPr varScale="1">
        <p:scale>
          <a:sx n="92" d="100"/>
          <a:sy n="92" d="100"/>
        </p:scale>
        <p:origin x="-1188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2.jpeg>
</file>

<file path=ppt/media/image3.jp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24E8B-D2EB-4EF4-8613-A68456E89DD2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9928B-C586-4865-B0E6-6F404A52A1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3887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E9928B-C586-4865-B0E6-6F404A52A138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386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Mac</a:t>
            </a:r>
            <a:r>
              <a:rPr kumimoji="1" lang="ja-JP" altLang="en-US" dirty="0" smtClean="0"/>
              <a:t>買う、</a:t>
            </a:r>
            <a:r>
              <a:rPr kumimoji="1" lang="en-US" altLang="ja-JP" dirty="0" smtClean="0"/>
              <a:t>UE4</a:t>
            </a:r>
            <a:r>
              <a:rPr kumimoji="1" lang="ja-JP" altLang="en-US" dirty="0" smtClean="0"/>
              <a:t>のライセンス買う、数学、英語、物理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E9928B-C586-4865-B0E6-6F404A52A138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8332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4248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3106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3165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71650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3875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5427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6114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814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851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3522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20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4A6E8-120E-4A8A-9BC0-30A6B5303745}" type="datetimeFigureOut">
              <a:rPr kumimoji="1" lang="ja-JP" altLang="en-US" smtClean="0"/>
              <a:t>2014/7/8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09BBF-5DA3-44CB-956F-C0F17C66B1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8412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32856"/>
            <a:ext cx="9144000" cy="1470025"/>
          </a:xfrm>
        </p:spPr>
        <p:txBody>
          <a:bodyPr/>
          <a:lstStyle/>
          <a:p>
            <a:pPr algn="l"/>
            <a:r>
              <a:rPr lang="en-US" altLang="ja-JP" dirty="0">
                <a:solidFill>
                  <a:schemeClr val="bg1"/>
                </a:solidFill>
              </a:rPr>
              <a:t>	</a:t>
            </a:r>
            <a:r>
              <a:rPr kumimoji="1" lang="ja-JP" altLang="en-US" dirty="0" smtClean="0">
                <a:solidFill>
                  <a:schemeClr val="bg1"/>
                </a:solidFill>
              </a:rPr>
              <a:t>決意表明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0" y="3861048"/>
            <a:ext cx="9144000" cy="2996952"/>
          </a:xfrm>
          <a:solidFill>
            <a:schemeClr val="bg1"/>
          </a:solidFill>
        </p:spPr>
        <p:txBody>
          <a:bodyPr/>
          <a:lstStyle/>
          <a:p>
            <a:pPr algn="r"/>
            <a:endParaRPr kumimoji="1" lang="en-US" altLang="ja-JP" dirty="0" smtClean="0"/>
          </a:p>
          <a:p>
            <a:pPr algn="r"/>
            <a:r>
              <a:rPr lang="en-US" altLang="ja-JP" dirty="0"/>
              <a:t>	</a:t>
            </a:r>
            <a:r>
              <a:rPr kumimoji="1" lang="ja-JP" altLang="en-US" dirty="0" smtClean="0">
                <a:solidFill>
                  <a:srgbClr val="454545"/>
                </a:solidFill>
              </a:rPr>
              <a:t>小山瑛圭</a:t>
            </a:r>
            <a:r>
              <a:rPr kumimoji="1" lang="en-US" altLang="ja-JP" dirty="0" smtClean="0">
                <a:solidFill>
                  <a:srgbClr val="454545"/>
                </a:solidFill>
              </a:rPr>
              <a:t>	</a:t>
            </a:r>
            <a:r>
              <a:rPr lang="en-US" altLang="ja-JP" dirty="0"/>
              <a:t>	</a:t>
            </a:r>
            <a:r>
              <a:rPr kumimoji="1" lang="ja-JP" altLang="en-US" dirty="0" smtClean="0"/>
              <a:t>　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213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501008" y="845840"/>
            <a:ext cx="8229600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7" name="グループ化 6"/>
          <p:cNvGrpSpPr/>
          <p:nvPr/>
        </p:nvGrpSpPr>
        <p:grpSpPr>
          <a:xfrm>
            <a:off x="-3996952" y="2204864"/>
            <a:ext cx="8208912" cy="914400"/>
            <a:chOff x="-4501008" y="5394920"/>
            <a:chExt cx="7632848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4501008" y="5394920"/>
              <a:ext cx="6624736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入社経緯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" name="タイトル 1"/>
          <p:cNvSpPr txBox="1">
            <a:spLocks/>
          </p:cNvSpPr>
          <p:nvPr/>
        </p:nvSpPr>
        <p:spPr>
          <a:xfrm>
            <a:off x="0" y="3284984"/>
            <a:ext cx="9144000" cy="3573016"/>
          </a:xfrm>
          <a:prstGeom prst="rect">
            <a:avLst/>
          </a:prstGeom>
          <a:solidFill>
            <a:srgbClr val="5F5F5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ja-JP" altLang="en-US" dirty="0"/>
          </a:p>
        </p:txBody>
      </p:sp>
      <p:grpSp>
        <p:nvGrpSpPr>
          <p:cNvPr id="6" name="グループ化 5"/>
          <p:cNvGrpSpPr/>
          <p:nvPr/>
        </p:nvGrpSpPr>
        <p:grpSpPr>
          <a:xfrm>
            <a:off x="3923928" y="2204864"/>
            <a:ext cx="6624736" cy="914400"/>
            <a:chOff x="-4501008" y="3882752"/>
            <a:chExt cx="6624736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6624736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入社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" name="グループ化 2"/>
          <p:cNvGrpSpPr/>
          <p:nvPr/>
        </p:nvGrpSpPr>
        <p:grpSpPr>
          <a:xfrm>
            <a:off x="1763688" y="4365104"/>
            <a:ext cx="1185664" cy="1473696"/>
            <a:chOff x="2267744" y="4725144"/>
            <a:chExt cx="1185664" cy="1473696"/>
          </a:xfrm>
        </p:grpSpPr>
        <p:grpSp>
          <p:nvGrpSpPr>
            <p:cNvPr id="81" name="グループ化 80"/>
            <p:cNvGrpSpPr/>
            <p:nvPr/>
          </p:nvGrpSpPr>
          <p:grpSpPr>
            <a:xfrm>
              <a:off x="2267744" y="4725144"/>
              <a:ext cx="576064" cy="864096"/>
              <a:chOff x="4508376" y="5362319"/>
              <a:chExt cx="576064" cy="864096"/>
            </a:xfrm>
          </p:grpSpPr>
          <p:sp>
            <p:nvSpPr>
              <p:cNvPr id="82" name="二等辺三角形 81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3" name="円/楕円 82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1" name="グループ化 30"/>
            <p:cNvGrpSpPr/>
            <p:nvPr/>
          </p:nvGrpSpPr>
          <p:grpSpPr>
            <a:xfrm>
              <a:off x="2420144" y="4877544"/>
              <a:ext cx="576064" cy="864096"/>
              <a:chOff x="4508376" y="5362319"/>
              <a:chExt cx="576064" cy="864096"/>
            </a:xfrm>
          </p:grpSpPr>
          <p:sp>
            <p:nvSpPr>
              <p:cNvPr id="32" name="二等辺三角形 31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3" name="円/楕円 32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4" name="グループ化 33"/>
            <p:cNvGrpSpPr/>
            <p:nvPr/>
          </p:nvGrpSpPr>
          <p:grpSpPr>
            <a:xfrm>
              <a:off x="2572544" y="5029944"/>
              <a:ext cx="576064" cy="864096"/>
              <a:chOff x="4508376" y="5362319"/>
              <a:chExt cx="576064" cy="864096"/>
            </a:xfrm>
          </p:grpSpPr>
          <p:sp>
            <p:nvSpPr>
              <p:cNvPr id="35" name="二等辺三角形 34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円/楕円 35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43" name="グループ化 42"/>
            <p:cNvGrpSpPr/>
            <p:nvPr/>
          </p:nvGrpSpPr>
          <p:grpSpPr>
            <a:xfrm>
              <a:off x="2724944" y="5182344"/>
              <a:ext cx="576064" cy="864096"/>
              <a:chOff x="4508376" y="5362319"/>
              <a:chExt cx="576064" cy="864096"/>
            </a:xfrm>
          </p:grpSpPr>
          <p:sp>
            <p:nvSpPr>
              <p:cNvPr id="44" name="二等辺三角形 43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円/楕円 44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46" name="グループ化 45"/>
            <p:cNvGrpSpPr/>
            <p:nvPr/>
          </p:nvGrpSpPr>
          <p:grpSpPr>
            <a:xfrm>
              <a:off x="2877344" y="5334744"/>
              <a:ext cx="576064" cy="864096"/>
              <a:chOff x="4508376" y="5362319"/>
              <a:chExt cx="576064" cy="864096"/>
            </a:xfrm>
          </p:grpSpPr>
          <p:sp>
            <p:nvSpPr>
              <p:cNvPr id="47" name="二等辺三角形 46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FF00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8" name="円/楕円 47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FF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49" name="グループ化 148"/>
          <p:cNvGrpSpPr/>
          <p:nvPr/>
        </p:nvGrpSpPr>
        <p:grpSpPr>
          <a:xfrm>
            <a:off x="6720408" y="3789040"/>
            <a:ext cx="2100064" cy="2388096"/>
            <a:chOff x="4716016" y="3789040"/>
            <a:chExt cx="2100064" cy="2388096"/>
          </a:xfrm>
        </p:grpSpPr>
        <p:grpSp>
          <p:nvGrpSpPr>
            <p:cNvPr id="150" name="グループ化 149"/>
            <p:cNvGrpSpPr/>
            <p:nvPr/>
          </p:nvGrpSpPr>
          <p:grpSpPr>
            <a:xfrm>
              <a:off x="4716016" y="3789040"/>
              <a:ext cx="576064" cy="864096"/>
              <a:chOff x="2525688" y="5127104"/>
              <a:chExt cx="576064" cy="864096"/>
            </a:xfrm>
          </p:grpSpPr>
          <p:sp>
            <p:nvSpPr>
              <p:cNvPr id="181" name="二等辺三角形 180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2" name="円/楕円 181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51" name="グループ化 150"/>
            <p:cNvGrpSpPr/>
            <p:nvPr/>
          </p:nvGrpSpPr>
          <p:grpSpPr>
            <a:xfrm>
              <a:off x="4868416" y="3941440"/>
              <a:ext cx="576064" cy="864096"/>
              <a:chOff x="2525688" y="5127104"/>
              <a:chExt cx="576064" cy="864096"/>
            </a:xfrm>
          </p:grpSpPr>
          <p:sp>
            <p:nvSpPr>
              <p:cNvPr id="179" name="二等辺三角形 178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0" name="円/楕円 179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52" name="グループ化 151"/>
            <p:cNvGrpSpPr/>
            <p:nvPr/>
          </p:nvGrpSpPr>
          <p:grpSpPr>
            <a:xfrm>
              <a:off x="5020816" y="4093840"/>
              <a:ext cx="576064" cy="864096"/>
              <a:chOff x="2525688" y="5127104"/>
              <a:chExt cx="576064" cy="864096"/>
            </a:xfrm>
          </p:grpSpPr>
          <p:sp>
            <p:nvSpPr>
              <p:cNvPr id="177" name="二等辺三角形 176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8" name="円/楕円 177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53" name="グループ化 152"/>
            <p:cNvGrpSpPr/>
            <p:nvPr/>
          </p:nvGrpSpPr>
          <p:grpSpPr>
            <a:xfrm>
              <a:off x="5173216" y="4246240"/>
              <a:ext cx="576064" cy="864096"/>
              <a:chOff x="2525688" y="5127104"/>
              <a:chExt cx="576064" cy="864096"/>
            </a:xfrm>
          </p:grpSpPr>
          <p:sp>
            <p:nvSpPr>
              <p:cNvPr id="175" name="二等辺三角形 174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6" name="円/楕円 175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54" name="グループ化 153"/>
            <p:cNvGrpSpPr/>
            <p:nvPr/>
          </p:nvGrpSpPr>
          <p:grpSpPr>
            <a:xfrm>
              <a:off x="5325616" y="4398640"/>
              <a:ext cx="576064" cy="864096"/>
              <a:chOff x="2525688" y="5127104"/>
              <a:chExt cx="576064" cy="864096"/>
            </a:xfrm>
          </p:grpSpPr>
          <p:sp>
            <p:nvSpPr>
              <p:cNvPr id="173" name="二等辺三角形 172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4" name="円/楕円 173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55" name="グループ化 154"/>
            <p:cNvGrpSpPr/>
            <p:nvPr/>
          </p:nvGrpSpPr>
          <p:grpSpPr>
            <a:xfrm>
              <a:off x="5478016" y="4551040"/>
              <a:ext cx="576064" cy="864096"/>
              <a:chOff x="2525688" y="5127104"/>
              <a:chExt cx="576064" cy="864096"/>
            </a:xfrm>
          </p:grpSpPr>
          <p:sp>
            <p:nvSpPr>
              <p:cNvPr id="171" name="二等辺三角形 170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2" name="円/楕円 171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56" name="グループ化 155"/>
            <p:cNvGrpSpPr/>
            <p:nvPr/>
          </p:nvGrpSpPr>
          <p:grpSpPr>
            <a:xfrm>
              <a:off x="5630416" y="4703440"/>
              <a:ext cx="576064" cy="864096"/>
              <a:chOff x="2525688" y="5127104"/>
              <a:chExt cx="576064" cy="864096"/>
            </a:xfrm>
          </p:grpSpPr>
          <p:sp>
            <p:nvSpPr>
              <p:cNvPr id="169" name="二等辺三角形 168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0" name="円/楕円 169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57" name="グループ化 156"/>
            <p:cNvGrpSpPr/>
            <p:nvPr/>
          </p:nvGrpSpPr>
          <p:grpSpPr>
            <a:xfrm>
              <a:off x="5782816" y="4855840"/>
              <a:ext cx="576064" cy="864096"/>
              <a:chOff x="2525688" y="5127104"/>
              <a:chExt cx="576064" cy="864096"/>
            </a:xfrm>
          </p:grpSpPr>
          <p:sp>
            <p:nvSpPr>
              <p:cNvPr id="167" name="二等辺三角形 166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68" name="円/楕円 167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58" name="グループ化 157"/>
            <p:cNvGrpSpPr/>
            <p:nvPr/>
          </p:nvGrpSpPr>
          <p:grpSpPr>
            <a:xfrm>
              <a:off x="5935216" y="5008240"/>
              <a:ext cx="576064" cy="864096"/>
              <a:chOff x="2525688" y="5127104"/>
              <a:chExt cx="576064" cy="864096"/>
            </a:xfrm>
          </p:grpSpPr>
          <p:sp>
            <p:nvSpPr>
              <p:cNvPr id="165" name="二等辺三角形 164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66" name="円/楕円 165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59" name="グループ化 158"/>
            <p:cNvGrpSpPr/>
            <p:nvPr/>
          </p:nvGrpSpPr>
          <p:grpSpPr>
            <a:xfrm>
              <a:off x="6087616" y="5160640"/>
              <a:ext cx="576064" cy="864096"/>
              <a:chOff x="2525688" y="5127104"/>
              <a:chExt cx="576064" cy="864096"/>
            </a:xfrm>
          </p:grpSpPr>
          <p:sp>
            <p:nvSpPr>
              <p:cNvPr id="163" name="二等辺三角形 162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64" name="円/楕円 163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60" name="グループ化 159"/>
            <p:cNvGrpSpPr/>
            <p:nvPr/>
          </p:nvGrpSpPr>
          <p:grpSpPr>
            <a:xfrm>
              <a:off x="6240016" y="5313040"/>
              <a:ext cx="576064" cy="864096"/>
              <a:chOff x="2525688" y="5127104"/>
              <a:chExt cx="576064" cy="864096"/>
            </a:xfrm>
          </p:grpSpPr>
          <p:sp>
            <p:nvSpPr>
              <p:cNvPr id="161" name="二等辺三角形 160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62" name="円/楕円 161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15" name="グループ化 114"/>
          <p:cNvGrpSpPr/>
          <p:nvPr/>
        </p:nvGrpSpPr>
        <p:grpSpPr>
          <a:xfrm>
            <a:off x="5652120" y="3789040"/>
            <a:ext cx="2100064" cy="2388096"/>
            <a:chOff x="4716016" y="3789040"/>
            <a:chExt cx="2100064" cy="2388096"/>
          </a:xfrm>
        </p:grpSpPr>
        <p:grpSp>
          <p:nvGrpSpPr>
            <p:cNvPr id="116" name="グループ化 115"/>
            <p:cNvGrpSpPr/>
            <p:nvPr/>
          </p:nvGrpSpPr>
          <p:grpSpPr>
            <a:xfrm>
              <a:off x="4716016" y="3789040"/>
              <a:ext cx="576064" cy="864096"/>
              <a:chOff x="2525688" y="5127104"/>
              <a:chExt cx="576064" cy="864096"/>
            </a:xfrm>
          </p:grpSpPr>
          <p:sp>
            <p:nvSpPr>
              <p:cNvPr id="147" name="二等辺三角形 146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8" name="円/楕円 147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17" name="グループ化 116"/>
            <p:cNvGrpSpPr/>
            <p:nvPr/>
          </p:nvGrpSpPr>
          <p:grpSpPr>
            <a:xfrm>
              <a:off x="4868416" y="3941440"/>
              <a:ext cx="576064" cy="864096"/>
              <a:chOff x="2525688" y="5127104"/>
              <a:chExt cx="576064" cy="864096"/>
            </a:xfrm>
          </p:grpSpPr>
          <p:sp>
            <p:nvSpPr>
              <p:cNvPr id="145" name="二等辺三角形 144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6" name="円/楕円 145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18" name="グループ化 117"/>
            <p:cNvGrpSpPr/>
            <p:nvPr/>
          </p:nvGrpSpPr>
          <p:grpSpPr>
            <a:xfrm>
              <a:off x="5020816" y="4093840"/>
              <a:ext cx="576064" cy="864096"/>
              <a:chOff x="2525688" y="5127104"/>
              <a:chExt cx="576064" cy="864096"/>
            </a:xfrm>
          </p:grpSpPr>
          <p:sp>
            <p:nvSpPr>
              <p:cNvPr id="143" name="二等辺三角形 142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4" name="円/楕円 143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19" name="グループ化 118"/>
            <p:cNvGrpSpPr/>
            <p:nvPr/>
          </p:nvGrpSpPr>
          <p:grpSpPr>
            <a:xfrm>
              <a:off x="5173216" y="4246240"/>
              <a:ext cx="576064" cy="864096"/>
              <a:chOff x="2525688" y="5127104"/>
              <a:chExt cx="576064" cy="864096"/>
            </a:xfrm>
          </p:grpSpPr>
          <p:sp>
            <p:nvSpPr>
              <p:cNvPr id="141" name="二等辺三角形 140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2" name="円/楕円 141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0" name="グループ化 119"/>
            <p:cNvGrpSpPr/>
            <p:nvPr/>
          </p:nvGrpSpPr>
          <p:grpSpPr>
            <a:xfrm>
              <a:off x="5325616" y="4398640"/>
              <a:ext cx="576064" cy="864096"/>
              <a:chOff x="2525688" y="5127104"/>
              <a:chExt cx="576064" cy="864096"/>
            </a:xfrm>
          </p:grpSpPr>
          <p:sp>
            <p:nvSpPr>
              <p:cNvPr id="139" name="二等辺三角形 138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0" name="円/楕円 139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1" name="グループ化 120"/>
            <p:cNvGrpSpPr/>
            <p:nvPr/>
          </p:nvGrpSpPr>
          <p:grpSpPr>
            <a:xfrm>
              <a:off x="5478016" y="4551040"/>
              <a:ext cx="576064" cy="864096"/>
              <a:chOff x="2525688" y="5127104"/>
              <a:chExt cx="576064" cy="864096"/>
            </a:xfrm>
          </p:grpSpPr>
          <p:sp>
            <p:nvSpPr>
              <p:cNvPr id="137" name="二等辺三角形 136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8" name="円/楕円 137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2" name="グループ化 121"/>
            <p:cNvGrpSpPr/>
            <p:nvPr/>
          </p:nvGrpSpPr>
          <p:grpSpPr>
            <a:xfrm>
              <a:off x="5630416" y="4703440"/>
              <a:ext cx="576064" cy="864096"/>
              <a:chOff x="2525688" y="5127104"/>
              <a:chExt cx="576064" cy="864096"/>
            </a:xfrm>
          </p:grpSpPr>
          <p:sp>
            <p:nvSpPr>
              <p:cNvPr id="135" name="二等辺三角形 134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6" name="円/楕円 135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3" name="グループ化 122"/>
            <p:cNvGrpSpPr/>
            <p:nvPr/>
          </p:nvGrpSpPr>
          <p:grpSpPr>
            <a:xfrm>
              <a:off x="5782816" y="4855840"/>
              <a:ext cx="576064" cy="864096"/>
              <a:chOff x="2525688" y="5127104"/>
              <a:chExt cx="576064" cy="864096"/>
            </a:xfrm>
          </p:grpSpPr>
          <p:sp>
            <p:nvSpPr>
              <p:cNvPr id="133" name="二等辺三角形 132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4" name="円/楕円 133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4" name="グループ化 123"/>
            <p:cNvGrpSpPr/>
            <p:nvPr/>
          </p:nvGrpSpPr>
          <p:grpSpPr>
            <a:xfrm>
              <a:off x="5935216" y="5008240"/>
              <a:ext cx="576064" cy="864096"/>
              <a:chOff x="2525688" y="5127104"/>
              <a:chExt cx="576064" cy="864096"/>
            </a:xfrm>
          </p:grpSpPr>
          <p:sp>
            <p:nvSpPr>
              <p:cNvPr id="131" name="二等辺三角形 130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2" name="円/楕円 131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5" name="グループ化 124"/>
            <p:cNvGrpSpPr/>
            <p:nvPr/>
          </p:nvGrpSpPr>
          <p:grpSpPr>
            <a:xfrm>
              <a:off x="6087616" y="5160640"/>
              <a:ext cx="576064" cy="864096"/>
              <a:chOff x="2525688" y="5127104"/>
              <a:chExt cx="576064" cy="864096"/>
            </a:xfrm>
          </p:grpSpPr>
          <p:sp>
            <p:nvSpPr>
              <p:cNvPr id="129" name="二等辺三角形 128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0" name="円/楕円 129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6" name="グループ化 125"/>
            <p:cNvGrpSpPr/>
            <p:nvPr/>
          </p:nvGrpSpPr>
          <p:grpSpPr>
            <a:xfrm>
              <a:off x="6240016" y="5313040"/>
              <a:ext cx="576064" cy="864096"/>
              <a:chOff x="2525688" y="5127104"/>
              <a:chExt cx="576064" cy="864096"/>
            </a:xfrm>
          </p:grpSpPr>
          <p:sp>
            <p:nvSpPr>
              <p:cNvPr id="127" name="二等辺三角形 126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8" name="円/楕円 127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4" name="グループ化 13"/>
          <p:cNvGrpSpPr/>
          <p:nvPr/>
        </p:nvGrpSpPr>
        <p:grpSpPr>
          <a:xfrm>
            <a:off x="4716016" y="3789040"/>
            <a:ext cx="2100064" cy="2388096"/>
            <a:chOff x="4716016" y="3789040"/>
            <a:chExt cx="2100064" cy="2388096"/>
          </a:xfrm>
        </p:grpSpPr>
        <p:grpSp>
          <p:nvGrpSpPr>
            <p:cNvPr id="4" name="グループ化 3"/>
            <p:cNvGrpSpPr/>
            <p:nvPr/>
          </p:nvGrpSpPr>
          <p:grpSpPr>
            <a:xfrm>
              <a:off x="4716016" y="3789040"/>
              <a:ext cx="576064" cy="864096"/>
              <a:chOff x="2525688" y="5127104"/>
              <a:chExt cx="576064" cy="864096"/>
            </a:xfrm>
          </p:grpSpPr>
          <p:sp>
            <p:nvSpPr>
              <p:cNvPr id="49" name="二等辺三角形 48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円/楕円 49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52" name="グループ化 51"/>
            <p:cNvGrpSpPr/>
            <p:nvPr/>
          </p:nvGrpSpPr>
          <p:grpSpPr>
            <a:xfrm>
              <a:off x="4868416" y="3941440"/>
              <a:ext cx="576064" cy="864096"/>
              <a:chOff x="2525688" y="5127104"/>
              <a:chExt cx="576064" cy="864096"/>
            </a:xfrm>
          </p:grpSpPr>
          <p:sp>
            <p:nvSpPr>
              <p:cNvPr id="53" name="二等辺三角形 52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円/楕円 53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8" name="グループ化 87"/>
            <p:cNvGrpSpPr/>
            <p:nvPr/>
          </p:nvGrpSpPr>
          <p:grpSpPr>
            <a:xfrm>
              <a:off x="5020816" y="4093840"/>
              <a:ext cx="576064" cy="864096"/>
              <a:chOff x="2525688" y="5127104"/>
              <a:chExt cx="576064" cy="864096"/>
            </a:xfrm>
          </p:grpSpPr>
          <p:sp>
            <p:nvSpPr>
              <p:cNvPr id="89" name="二等辺三角形 88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0" name="円/楕円 89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1" name="グループ化 90"/>
            <p:cNvGrpSpPr/>
            <p:nvPr/>
          </p:nvGrpSpPr>
          <p:grpSpPr>
            <a:xfrm>
              <a:off x="5173216" y="4246240"/>
              <a:ext cx="576064" cy="864096"/>
              <a:chOff x="2525688" y="5127104"/>
              <a:chExt cx="576064" cy="864096"/>
            </a:xfrm>
          </p:grpSpPr>
          <p:sp>
            <p:nvSpPr>
              <p:cNvPr id="92" name="二等辺三角形 91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3" name="円/楕円 92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4" name="グループ化 93"/>
            <p:cNvGrpSpPr/>
            <p:nvPr/>
          </p:nvGrpSpPr>
          <p:grpSpPr>
            <a:xfrm>
              <a:off x="5325616" y="4398640"/>
              <a:ext cx="576064" cy="864096"/>
              <a:chOff x="2525688" y="5127104"/>
              <a:chExt cx="576064" cy="864096"/>
            </a:xfrm>
          </p:grpSpPr>
          <p:sp>
            <p:nvSpPr>
              <p:cNvPr id="95" name="二等辺三角形 94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6" name="円/楕円 95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7" name="グループ化 96"/>
            <p:cNvGrpSpPr/>
            <p:nvPr/>
          </p:nvGrpSpPr>
          <p:grpSpPr>
            <a:xfrm>
              <a:off x="5478016" y="4551040"/>
              <a:ext cx="576064" cy="864096"/>
              <a:chOff x="2525688" y="5127104"/>
              <a:chExt cx="576064" cy="864096"/>
            </a:xfrm>
          </p:grpSpPr>
          <p:sp>
            <p:nvSpPr>
              <p:cNvPr id="98" name="二等辺三角形 97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9" name="円/楕円 98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00" name="グループ化 99"/>
            <p:cNvGrpSpPr/>
            <p:nvPr/>
          </p:nvGrpSpPr>
          <p:grpSpPr>
            <a:xfrm>
              <a:off x="5630416" y="4703440"/>
              <a:ext cx="576064" cy="864096"/>
              <a:chOff x="2525688" y="5127104"/>
              <a:chExt cx="576064" cy="864096"/>
            </a:xfrm>
          </p:grpSpPr>
          <p:sp>
            <p:nvSpPr>
              <p:cNvPr id="101" name="二等辺三角形 100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2" name="円/楕円 101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03" name="グループ化 102"/>
            <p:cNvGrpSpPr/>
            <p:nvPr/>
          </p:nvGrpSpPr>
          <p:grpSpPr>
            <a:xfrm>
              <a:off x="5782816" y="4855840"/>
              <a:ext cx="576064" cy="864096"/>
              <a:chOff x="2525688" y="5127104"/>
              <a:chExt cx="576064" cy="864096"/>
            </a:xfrm>
          </p:grpSpPr>
          <p:sp>
            <p:nvSpPr>
              <p:cNvPr id="104" name="二等辺三角形 103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5" name="円/楕円 104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06" name="グループ化 105"/>
            <p:cNvGrpSpPr/>
            <p:nvPr/>
          </p:nvGrpSpPr>
          <p:grpSpPr>
            <a:xfrm>
              <a:off x="5935216" y="5008240"/>
              <a:ext cx="576064" cy="864096"/>
              <a:chOff x="2525688" y="5127104"/>
              <a:chExt cx="576064" cy="864096"/>
            </a:xfrm>
          </p:grpSpPr>
          <p:sp>
            <p:nvSpPr>
              <p:cNvPr id="107" name="二等辺三角形 106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8" name="円/楕円 107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09" name="グループ化 108"/>
            <p:cNvGrpSpPr/>
            <p:nvPr/>
          </p:nvGrpSpPr>
          <p:grpSpPr>
            <a:xfrm>
              <a:off x="6087616" y="5160640"/>
              <a:ext cx="576064" cy="864096"/>
              <a:chOff x="2525688" y="5127104"/>
              <a:chExt cx="576064" cy="864096"/>
            </a:xfrm>
          </p:grpSpPr>
          <p:sp>
            <p:nvSpPr>
              <p:cNvPr id="110" name="二等辺三角形 109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1" name="円/楕円 110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12" name="グループ化 111"/>
            <p:cNvGrpSpPr/>
            <p:nvPr/>
          </p:nvGrpSpPr>
          <p:grpSpPr>
            <a:xfrm>
              <a:off x="6240016" y="5313040"/>
              <a:ext cx="576064" cy="864096"/>
              <a:chOff x="2525688" y="5127104"/>
              <a:chExt cx="576064" cy="864096"/>
            </a:xfrm>
          </p:grpSpPr>
          <p:sp>
            <p:nvSpPr>
              <p:cNvPr id="113" name="二等辺三角形 112"/>
              <p:cNvSpPr/>
              <p:nvPr/>
            </p:nvSpPr>
            <p:spPr>
              <a:xfrm>
                <a:off x="2525688" y="5343128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4" name="円/楕円 113"/>
              <p:cNvSpPr/>
              <p:nvPr/>
            </p:nvSpPr>
            <p:spPr>
              <a:xfrm>
                <a:off x="2555164" y="5127104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22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501008" y="845840"/>
            <a:ext cx="8229600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7" name="グループ化 6"/>
          <p:cNvGrpSpPr/>
          <p:nvPr/>
        </p:nvGrpSpPr>
        <p:grpSpPr>
          <a:xfrm>
            <a:off x="-3996952" y="2204864"/>
            <a:ext cx="8208912" cy="914400"/>
            <a:chOff x="-4501008" y="5394920"/>
            <a:chExt cx="7632848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4501008" y="5394920"/>
              <a:ext cx="6624736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入社経緯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48523" y="3212976"/>
            <a:ext cx="4683917" cy="3512938"/>
          </a:xfrm>
          <a:prstGeom prst="rect">
            <a:avLst/>
          </a:prstGeom>
        </p:spPr>
      </p:pic>
      <p:grpSp>
        <p:nvGrpSpPr>
          <p:cNvPr id="13" name="グループ化 12"/>
          <p:cNvGrpSpPr/>
          <p:nvPr/>
        </p:nvGrpSpPr>
        <p:grpSpPr>
          <a:xfrm>
            <a:off x="1187624" y="4437112"/>
            <a:ext cx="576064" cy="864096"/>
            <a:chOff x="6804248" y="5229200"/>
            <a:chExt cx="576064" cy="864096"/>
          </a:xfrm>
        </p:grpSpPr>
        <p:sp>
          <p:nvSpPr>
            <p:cNvPr id="183" name="二等辺三角形 182"/>
            <p:cNvSpPr/>
            <p:nvPr/>
          </p:nvSpPr>
          <p:spPr>
            <a:xfrm>
              <a:off x="6804248" y="5445224"/>
              <a:ext cx="576064" cy="648072"/>
            </a:xfrm>
            <a:prstGeom prst="triangle">
              <a:avLst/>
            </a:prstGeom>
            <a:solidFill>
              <a:srgbClr val="FF99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4" name="円/楕円 183"/>
            <p:cNvSpPr/>
            <p:nvPr/>
          </p:nvSpPr>
          <p:spPr>
            <a:xfrm>
              <a:off x="6833724" y="5229200"/>
              <a:ext cx="504056" cy="504056"/>
            </a:xfrm>
            <a:prstGeom prst="ellipse">
              <a:avLst/>
            </a:prstGeom>
            <a:solidFill>
              <a:srgbClr val="FF99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5" name="正方形/長方形 14"/>
          <p:cNvSpPr/>
          <p:nvPr/>
        </p:nvSpPr>
        <p:spPr>
          <a:xfrm>
            <a:off x="2411760" y="4581128"/>
            <a:ext cx="1080120" cy="1800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5" name="正方形/長方形 184"/>
          <p:cNvSpPr/>
          <p:nvPr/>
        </p:nvSpPr>
        <p:spPr>
          <a:xfrm>
            <a:off x="2411760" y="5085184"/>
            <a:ext cx="1080120" cy="1800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597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自己紹介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CandyGirls_PV_Ver2.0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556792"/>
            <a:ext cx="8320924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75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573016" y="845840"/>
            <a:ext cx="8229600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>
                <a:solidFill>
                  <a:schemeClr val="bg1"/>
                </a:solidFill>
              </a:rPr>
              <a:t>目次</a:t>
            </a:r>
            <a:r>
              <a:rPr kumimoji="1" lang="en-US" altLang="ja-JP" dirty="0" smtClean="0">
                <a:solidFill>
                  <a:schemeClr val="bg1"/>
                </a:solidFill>
              </a:rPr>
              <a:t>	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187624" y="4365104"/>
            <a:ext cx="9144000" cy="1296144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815008" y="286347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 smtClean="0">
                <a:solidFill>
                  <a:schemeClr val="bg1"/>
                </a:solidFill>
              </a:rPr>
              <a:t>自己紹介</a:t>
            </a:r>
            <a:endParaRPr kumimoji="1" lang="en-US" altLang="ja-JP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sz="4000" b="1" dirty="0" smtClean="0">
                <a:solidFill>
                  <a:schemeClr val="bg1"/>
                </a:solidFill>
              </a:rPr>
              <a:t>目標</a:t>
            </a:r>
            <a:endParaRPr kumimoji="1" lang="ja-JP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89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501008" y="845840"/>
            <a:ext cx="8229600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2420888"/>
            <a:ext cx="8424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エンジン</a:t>
            </a:r>
            <a:r>
              <a:rPr kumimoji="1" lang="ja-JP" altLang="en-US" sz="3600" dirty="0" smtClean="0"/>
              <a:t>側をいじれる</a:t>
            </a:r>
            <a:endParaRPr kumimoji="1" lang="en-US" altLang="ja-JP" sz="3600" dirty="0" smtClean="0"/>
          </a:p>
          <a:p>
            <a:r>
              <a:rPr lang="en-US" altLang="ja-JP" sz="3600" dirty="0"/>
              <a:t>	</a:t>
            </a:r>
            <a:r>
              <a:rPr lang="en-US" altLang="ja-JP" sz="3600" dirty="0" smtClean="0"/>
              <a:t>				</a:t>
            </a:r>
            <a:r>
              <a:rPr kumimoji="1" lang="ja-JP" altLang="en-US" sz="3600" dirty="0" smtClean="0"/>
              <a:t>プログラマになる</a:t>
            </a:r>
            <a:endParaRPr kumimoji="1" lang="ja-JP" altLang="en-US" sz="36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23528" y="3991704"/>
            <a:ext cx="8956298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 smtClean="0"/>
              <a:t>特に</a:t>
            </a:r>
            <a:endParaRPr kumimoji="1" lang="en-US" altLang="ja-JP" sz="3600" dirty="0" smtClean="0"/>
          </a:p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グラフィクスプログラム</a:t>
            </a:r>
            <a:endParaRPr kumimoji="1" lang="en-US" altLang="ja-JP" sz="6000" b="1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altLang="ja-JP" sz="6000" b="1" dirty="0"/>
              <a:t>	</a:t>
            </a:r>
            <a:r>
              <a:rPr lang="en-US" altLang="ja-JP" sz="6000" b="1" dirty="0" smtClean="0"/>
              <a:t>			</a:t>
            </a:r>
            <a:r>
              <a:rPr lang="ja-JP" altLang="en-US" sz="6000" b="1" dirty="0" smtClean="0"/>
              <a:t>　</a:t>
            </a:r>
            <a:r>
              <a:rPr kumimoji="1" lang="ja-JP" altLang="en-US" sz="3600" dirty="0" smtClean="0"/>
              <a:t>をできるようになる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67490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501008" y="845840"/>
            <a:ext cx="8229600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-3996952" y="2204864"/>
            <a:ext cx="8928991" cy="914400"/>
            <a:chOff x="-4501008" y="5394920"/>
            <a:chExt cx="8302397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4501008" y="5394920"/>
              <a:ext cx="6624736" cy="914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理由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グループ化 7"/>
          <p:cNvGrpSpPr/>
          <p:nvPr/>
        </p:nvGrpSpPr>
        <p:grpSpPr>
          <a:xfrm>
            <a:off x="899592" y="3429000"/>
            <a:ext cx="7560840" cy="1785104"/>
            <a:chOff x="899592" y="3804136"/>
            <a:chExt cx="7560840" cy="1785104"/>
          </a:xfrm>
        </p:grpSpPr>
        <p:sp>
          <p:nvSpPr>
            <p:cNvPr id="3" name="テキスト ボックス 2"/>
            <p:cNvSpPr txBox="1"/>
            <p:nvPr/>
          </p:nvSpPr>
          <p:spPr>
            <a:xfrm>
              <a:off x="899592" y="3804136"/>
              <a:ext cx="108012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1000" b="1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sz="110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411760" y="4531767"/>
              <a:ext cx="604867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400" b="1" dirty="0" smtClean="0"/>
                <a:t>絵が描けない</a:t>
              </a:r>
              <a:endParaRPr kumimoji="1" lang="ja-JP" altLang="en-US" sz="4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7438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501008" y="845840"/>
            <a:ext cx="8229600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-3996952" y="2204864"/>
            <a:ext cx="8928991" cy="914400"/>
            <a:chOff x="-4501008" y="5394920"/>
            <a:chExt cx="8302397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4501008" y="5394920"/>
              <a:ext cx="6624736" cy="914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理由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" name="グループ化 7"/>
          <p:cNvGrpSpPr/>
          <p:nvPr/>
        </p:nvGrpSpPr>
        <p:grpSpPr>
          <a:xfrm>
            <a:off x="899592" y="3429000"/>
            <a:ext cx="7488832" cy="1785104"/>
            <a:chOff x="899592" y="3804136"/>
            <a:chExt cx="7488832" cy="1785104"/>
          </a:xfrm>
        </p:grpSpPr>
        <p:sp>
          <p:nvSpPr>
            <p:cNvPr id="3" name="テキスト ボックス 2"/>
            <p:cNvSpPr txBox="1"/>
            <p:nvPr/>
          </p:nvSpPr>
          <p:spPr>
            <a:xfrm>
              <a:off x="899592" y="3804136"/>
              <a:ext cx="108012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1000" b="1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  <a:endParaRPr kumimoji="1" lang="ja-JP" altLang="en-US" sz="110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2339752" y="4020160"/>
              <a:ext cx="604867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400" b="1" dirty="0" smtClean="0"/>
                <a:t>デザイナの理想を</a:t>
              </a:r>
              <a:endParaRPr kumimoji="1" lang="en-US" altLang="ja-JP" sz="4400" b="1" dirty="0" smtClean="0"/>
            </a:p>
            <a:p>
              <a:r>
                <a:rPr lang="en-US" altLang="ja-JP" sz="4400" b="1" dirty="0"/>
                <a:t>	</a:t>
              </a:r>
              <a:r>
                <a:rPr lang="en-US" altLang="ja-JP" sz="4400" b="1" dirty="0" smtClean="0"/>
                <a:t>		</a:t>
              </a:r>
              <a:r>
                <a:rPr kumimoji="1" lang="ja-JP" altLang="en-US" sz="4400" b="1" dirty="0" smtClean="0"/>
                <a:t>実現したい</a:t>
              </a:r>
              <a:endParaRPr kumimoji="1" lang="ja-JP" altLang="en-US" sz="4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4355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501008" y="845840"/>
            <a:ext cx="8229600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-3996952" y="2204864"/>
            <a:ext cx="8928991" cy="914400"/>
            <a:chOff x="-4501008" y="5394920"/>
            <a:chExt cx="8302397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4501008" y="5394920"/>
              <a:ext cx="6624736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計画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923928" y="2204864"/>
            <a:ext cx="6624736" cy="914400"/>
            <a:chOff x="-4501008" y="3882752"/>
            <a:chExt cx="6624736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6624736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年目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5" name="正方形/長方形 24"/>
          <p:cNvSpPr/>
          <p:nvPr/>
        </p:nvSpPr>
        <p:spPr>
          <a:xfrm>
            <a:off x="0" y="3573016"/>
            <a:ext cx="9144000" cy="32849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5" name="グループ化 44"/>
          <p:cNvGrpSpPr/>
          <p:nvPr/>
        </p:nvGrpSpPr>
        <p:grpSpPr>
          <a:xfrm>
            <a:off x="179512" y="3717032"/>
            <a:ext cx="8964488" cy="648072"/>
            <a:chOff x="179512" y="3717032"/>
            <a:chExt cx="8964488" cy="648072"/>
          </a:xfrm>
        </p:grpSpPr>
        <p:grpSp>
          <p:nvGrpSpPr>
            <p:cNvPr id="30" name="グループ化 29"/>
            <p:cNvGrpSpPr/>
            <p:nvPr/>
          </p:nvGrpSpPr>
          <p:grpSpPr>
            <a:xfrm>
              <a:off x="179512" y="3789040"/>
              <a:ext cx="8964488" cy="576064"/>
              <a:chOff x="179512" y="3789040"/>
              <a:chExt cx="8964488" cy="576064"/>
            </a:xfrm>
          </p:grpSpPr>
          <p:sp>
            <p:nvSpPr>
              <p:cNvPr id="29" name="正方形/長方形 28"/>
              <p:cNvSpPr/>
              <p:nvPr/>
            </p:nvSpPr>
            <p:spPr>
              <a:xfrm>
                <a:off x="470940" y="4077072"/>
                <a:ext cx="8673060" cy="45719"/>
              </a:xfrm>
              <a:prstGeom prst="rect">
                <a:avLst/>
              </a:prstGeom>
              <a:solidFill>
                <a:srgbClr val="00B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28" name="グループ化 27"/>
              <p:cNvGrpSpPr/>
              <p:nvPr/>
            </p:nvGrpSpPr>
            <p:grpSpPr>
              <a:xfrm>
                <a:off x="179512" y="3789040"/>
                <a:ext cx="576064" cy="576064"/>
                <a:chOff x="323528" y="3789040"/>
                <a:chExt cx="576064" cy="576064"/>
              </a:xfrm>
            </p:grpSpPr>
            <p:sp>
              <p:nvSpPr>
                <p:cNvPr id="26" name="円/楕円 25"/>
                <p:cNvSpPr/>
                <p:nvPr/>
              </p:nvSpPr>
              <p:spPr>
                <a:xfrm>
                  <a:off x="323528" y="3789040"/>
                  <a:ext cx="576064" cy="576064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7" name="円/楕円 26"/>
                <p:cNvSpPr/>
                <p:nvPr/>
              </p:nvSpPr>
              <p:spPr>
                <a:xfrm>
                  <a:off x="395536" y="3861048"/>
                  <a:ext cx="438841" cy="432048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31" name="テキスト ボックス 30"/>
            <p:cNvSpPr txBox="1"/>
            <p:nvPr/>
          </p:nvSpPr>
          <p:spPr>
            <a:xfrm>
              <a:off x="97160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4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2" name="テキスト ボックス 31"/>
            <p:cNvSpPr txBox="1"/>
            <p:nvPr/>
          </p:nvSpPr>
          <p:spPr>
            <a:xfrm>
              <a:off x="1631478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5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5" name="テキスト ボックス 34"/>
            <p:cNvSpPr txBox="1"/>
            <p:nvPr/>
          </p:nvSpPr>
          <p:spPr>
            <a:xfrm>
              <a:off x="2291356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6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2951234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7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3611112" y="3731526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38" name="テキスト ボックス 37"/>
            <p:cNvSpPr txBox="1"/>
            <p:nvPr/>
          </p:nvSpPr>
          <p:spPr>
            <a:xfrm>
              <a:off x="427099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9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9" name="テキスト ボックス 38"/>
            <p:cNvSpPr txBox="1"/>
            <p:nvPr/>
          </p:nvSpPr>
          <p:spPr>
            <a:xfrm>
              <a:off x="4930868" y="3730599"/>
              <a:ext cx="453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10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0" name="テキスト ボックス 39"/>
            <p:cNvSpPr txBox="1"/>
            <p:nvPr/>
          </p:nvSpPr>
          <p:spPr>
            <a:xfrm>
              <a:off x="5651851" y="3731526"/>
              <a:ext cx="445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6364450" y="3717032"/>
              <a:ext cx="43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12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7728543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43" name="テキスト ボックス 42"/>
            <p:cNvSpPr txBox="1"/>
            <p:nvPr/>
          </p:nvSpPr>
          <p:spPr>
            <a:xfrm>
              <a:off x="8388424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3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7068665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47" name="角丸四角形吹き出し 46"/>
          <p:cNvSpPr/>
          <p:nvPr/>
        </p:nvSpPr>
        <p:spPr>
          <a:xfrm>
            <a:off x="971600" y="4365104"/>
            <a:ext cx="3149045" cy="2232248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5D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u="sng" dirty="0" smtClean="0"/>
              <a:t>MacBook Pro</a:t>
            </a:r>
            <a:r>
              <a:rPr kumimoji="1" lang="ja-JP" altLang="en-US" sz="2400" u="sng" dirty="0" smtClean="0"/>
              <a:t>購入</a:t>
            </a:r>
            <a:endParaRPr kumimoji="1" lang="en-US" altLang="ja-JP" sz="2400" u="sng" dirty="0" smtClean="0"/>
          </a:p>
          <a:p>
            <a:pPr algn="ctr"/>
            <a:endParaRPr kumimoji="1" lang="en-US" altLang="ja-JP" sz="2400" dirty="0" smtClean="0"/>
          </a:p>
          <a:p>
            <a:pPr algn="ctr"/>
            <a:r>
              <a:rPr lang="en-US" altLang="ja-JP" sz="2400" u="sng" dirty="0" smtClean="0"/>
              <a:t>UE4</a:t>
            </a:r>
            <a:r>
              <a:rPr lang="ja-JP" altLang="en-US" sz="2400" u="sng" dirty="0" smtClean="0"/>
              <a:t>ライセンス購入</a:t>
            </a:r>
            <a:endParaRPr kumimoji="1" lang="ja-JP" altLang="en-US" sz="2400" u="sng" dirty="0"/>
          </a:p>
        </p:txBody>
      </p:sp>
      <p:sp>
        <p:nvSpPr>
          <p:cNvPr id="48" name="角丸四角形吹き出し 47"/>
          <p:cNvSpPr/>
          <p:nvPr/>
        </p:nvSpPr>
        <p:spPr>
          <a:xfrm>
            <a:off x="4355976" y="4365104"/>
            <a:ext cx="3105336" cy="2232248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006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u="sng" dirty="0" smtClean="0"/>
              <a:t>英語の技術書</a:t>
            </a:r>
            <a:r>
              <a:rPr kumimoji="1" lang="en-US" altLang="ja-JP" sz="2400" u="sng" dirty="0" smtClean="0"/>
              <a:t>1</a:t>
            </a:r>
            <a:r>
              <a:rPr kumimoji="1" lang="ja-JP" altLang="en-US" sz="2400" u="sng" dirty="0" smtClean="0"/>
              <a:t>冊</a:t>
            </a:r>
            <a:endParaRPr kumimoji="1" lang="en-US" altLang="ja-JP" sz="2400" u="sng" dirty="0" smtClean="0"/>
          </a:p>
          <a:p>
            <a:pPr algn="ctr"/>
            <a:r>
              <a:rPr kumimoji="1" lang="ja-JP" altLang="en-US" sz="2400" u="sng" dirty="0" smtClean="0"/>
              <a:t>読み終わる</a:t>
            </a:r>
            <a:endParaRPr kumimoji="1" lang="en-US" altLang="ja-JP" sz="2400" u="sng" dirty="0" smtClean="0"/>
          </a:p>
          <a:p>
            <a:pPr algn="ctr"/>
            <a:endParaRPr kumimoji="1" lang="en-US" altLang="ja-JP" sz="2400" u="sng" dirty="0" smtClean="0"/>
          </a:p>
          <a:p>
            <a:pPr algn="ctr"/>
            <a:r>
              <a:rPr kumimoji="1" lang="ja-JP" altLang="en-US" sz="2400" u="sng" dirty="0" smtClean="0"/>
              <a:t>数検</a:t>
            </a:r>
            <a:r>
              <a:rPr kumimoji="1" lang="en-US" altLang="ja-JP" sz="2400" u="sng" dirty="0" smtClean="0"/>
              <a:t>2</a:t>
            </a:r>
            <a:r>
              <a:rPr kumimoji="1" lang="ja-JP" altLang="en-US" sz="2400" u="sng" dirty="0" smtClean="0"/>
              <a:t>級受ける</a:t>
            </a:r>
            <a:endParaRPr kumimoji="1" lang="ja-JP" alt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43583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501008" y="845840"/>
            <a:ext cx="8229600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-3996952" y="2204864"/>
            <a:ext cx="8928991" cy="914400"/>
            <a:chOff x="-4501008" y="5394920"/>
            <a:chExt cx="8302397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4501008" y="5394920"/>
              <a:ext cx="6624736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計画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923928" y="2204864"/>
            <a:ext cx="6624736" cy="914400"/>
            <a:chOff x="-4501008" y="3882752"/>
            <a:chExt cx="6624736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6624736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年目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9" name="正方形/長方形 38"/>
          <p:cNvSpPr/>
          <p:nvPr/>
        </p:nvSpPr>
        <p:spPr>
          <a:xfrm>
            <a:off x="0" y="3573016"/>
            <a:ext cx="9144000" cy="32849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0" name="グループ化 39"/>
          <p:cNvGrpSpPr/>
          <p:nvPr/>
        </p:nvGrpSpPr>
        <p:grpSpPr>
          <a:xfrm>
            <a:off x="179512" y="3717032"/>
            <a:ext cx="8964488" cy="648072"/>
            <a:chOff x="179512" y="3717032"/>
            <a:chExt cx="8964488" cy="648072"/>
          </a:xfrm>
        </p:grpSpPr>
        <p:grpSp>
          <p:nvGrpSpPr>
            <p:cNvPr id="41" name="グループ化 40"/>
            <p:cNvGrpSpPr/>
            <p:nvPr/>
          </p:nvGrpSpPr>
          <p:grpSpPr>
            <a:xfrm>
              <a:off x="179512" y="3789040"/>
              <a:ext cx="8964488" cy="576064"/>
              <a:chOff x="179512" y="3789040"/>
              <a:chExt cx="8964488" cy="576064"/>
            </a:xfrm>
          </p:grpSpPr>
          <p:sp>
            <p:nvSpPr>
              <p:cNvPr id="54" name="正方形/長方形 53"/>
              <p:cNvSpPr/>
              <p:nvPr/>
            </p:nvSpPr>
            <p:spPr>
              <a:xfrm>
                <a:off x="470940" y="4077072"/>
                <a:ext cx="8673060" cy="45719"/>
              </a:xfrm>
              <a:prstGeom prst="rect">
                <a:avLst/>
              </a:prstGeom>
              <a:solidFill>
                <a:srgbClr val="00B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55" name="グループ化 54"/>
              <p:cNvGrpSpPr/>
              <p:nvPr/>
            </p:nvGrpSpPr>
            <p:grpSpPr>
              <a:xfrm>
                <a:off x="179512" y="3789040"/>
                <a:ext cx="576064" cy="576064"/>
                <a:chOff x="323528" y="3789040"/>
                <a:chExt cx="576064" cy="576064"/>
              </a:xfrm>
            </p:grpSpPr>
            <p:sp>
              <p:nvSpPr>
                <p:cNvPr id="56" name="円/楕円 55"/>
                <p:cNvSpPr/>
                <p:nvPr/>
              </p:nvSpPr>
              <p:spPr>
                <a:xfrm>
                  <a:off x="323528" y="3789040"/>
                  <a:ext cx="576064" cy="576064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7" name="円/楕円 56"/>
                <p:cNvSpPr/>
                <p:nvPr/>
              </p:nvSpPr>
              <p:spPr>
                <a:xfrm>
                  <a:off x="395536" y="3861048"/>
                  <a:ext cx="438841" cy="432048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42" name="テキスト ボックス 41"/>
            <p:cNvSpPr txBox="1"/>
            <p:nvPr/>
          </p:nvSpPr>
          <p:spPr>
            <a:xfrm>
              <a:off x="97160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4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3" name="テキスト ボックス 42"/>
            <p:cNvSpPr txBox="1"/>
            <p:nvPr/>
          </p:nvSpPr>
          <p:spPr>
            <a:xfrm>
              <a:off x="1631478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5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2291356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6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5" name="テキスト ボックス 44"/>
            <p:cNvSpPr txBox="1"/>
            <p:nvPr/>
          </p:nvSpPr>
          <p:spPr>
            <a:xfrm>
              <a:off x="2951234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7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3611112" y="3731526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47" name="テキスト ボックス 46"/>
            <p:cNvSpPr txBox="1"/>
            <p:nvPr/>
          </p:nvSpPr>
          <p:spPr>
            <a:xfrm>
              <a:off x="427099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9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8" name="テキスト ボックス 47"/>
            <p:cNvSpPr txBox="1"/>
            <p:nvPr/>
          </p:nvSpPr>
          <p:spPr>
            <a:xfrm>
              <a:off x="4930868" y="3730599"/>
              <a:ext cx="453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10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5651851" y="3731526"/>
              <a:ext cx="445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6364450" y="3717032"/>
              <a:ext cx="43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12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1" name="テキスト ボックス 50"/>
            <p:cNvSpPr txBox="1"/>
            <p:nvPr/>
          </p:nvSpPr>
          <p:spPr>
            <a:xfrm>
              <a:off x="7728543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52" name="テキスト ボックス 51"/>
            <p:cNvSpPr txBox="1"/>
            <p:nvPr/>
          </p:nvSpPr>
          <p:spPr>
            <a:xfrm>
              <a:off x="8388424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3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3" name="テキスト ボックス 52"/>
            <p:cNvSpPr txBox="1"/>
            <p:nvPr/>
          </p:nvSpPr>
          <p:spPr>
            <a:xfrm>
              <a:off x="7068665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58" name="角丸四角形吹き出し 57"/>
          <p:cNvSpPr/>
          <p:nvPr/>
        </p:nvSpPr>
        <p:spPr>
          <a:xfrm>
            <a:off x="918899" y="4365104"/>
            <a:ext cx="3581093" cy="2232248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5D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u="sng" dirty="0" smtClean="0"/>
              <a:t>独自エフェクトツール</a:t>
            </a:r>
            <a:endParaRPr kumimoji="1" lang="en-US" altLang="ja-JP" sz="2400" u="sng" dirty="0" smtClean="0"/>
          </a:p>
          <a:p>
            <a:pPr algn="ctr"/>
            <a:r>
              <a:rPr kumimoji="1" lang="ja-JP" altLang="en-US" sz="2400" u="sng" dirty="0" smtClean="0"/>
              <a:t>作成</a:t>
            </a:r>
            <a:endParaRPr kumimoji="1" lang="ja-JP" altLang="en-US" sz="2400" u="sng" dirty="0"/>
          </a:p>
        </p:txBody>
      </p:sp>
      <p:sp>
        <p:nvSpPr>
          <p:cNvPr id="59" name="角丸四角形吹き出し 58"/>
          <p:cNvSpPr/>
          <p:nvPr/>
        </p:nvSpPr>
        <p:spPr>
          <a:xfrm>
            <a:off x="5139071" y="4365104"/>
            <a:ext cx="3753409" cy="2232248"/>
          </a:xfrm>
          <a:prstGeom prst="wedgeRoundRectCallout">
            <a:avLst>
              <a:gd name="adj1" fmla="val 21116"/>
              <a:gd name="adj2" fmla="val -58993"/>
              <a:gd name="adj3" fmla="val 16667"/>
            </a:avLst>
          </a:prstGeom>
          <a:solidFill>
            <a:srgbClr val="006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u="sng" dirty="0" smtClean="0"/>
              <a:t>GDC</a:t>
            </a:r>
            <a:r>
              <a:rPr kumimoji="1" lang="ja-JP" altLang="en-US" sz="2400" u="sng" dirty="0" smtClean="0"/>
              <a:t>参加する</a:t>
            </a:r>
            <a:endParaRPr kumimoji="1" lang="ja-JP" alt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14873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0" y="2204864"/>
            <a:ext cx="4932039" cy="914400"/>
            <a:chOff x="-784543" y="5394920"/>
            <a:chExt cx="458593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-784543" y="5394920"/>
              <a:ext cx="2908271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849061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計画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年目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9" name="正方形/長方形 38"/>
          <p:cNvSpPr/>
          <p:nvPr/>
        </p:nvSpPr>
        <p:spPr>
          <a:xfrm>
            <a:off x="0" y="3573016"/>
            <a:ext cx="9144000" cy="32849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0" name="グループ化 39"/>
          <p:cNvGrpSpPr/>
          <p:nvPr/>
        </p:nvGrpSpPr>
        <p:grpSpPr>
          <a:xfrm>
            <a:off x="179512" y="3717032"/>
            <a:ext cx="8964488" cy="648072"/>
            <a:chOff x="179512" y="3717032"/>
            <a:chExt cx="8964488" cy="648072"/>
          </a:xfrm>
        </p:grpSpPr>
        <p:grpSp>
          <p:nvGrpSpPr>
            <p:cNvPr id="41" name="グループ化 40"/>
            <p:cNvGrpSpPr/>
            <p:nvPr/>
          </p:nvGrpSpPr>
          <p:grpSpPr>
            <a:xfrm>
              <a:off x="179512" y="3789040"/>
              <a:ext cx="8964488" cy="576064"/>
              <a:chOff x="179512" y="3789040"/>
              <a:chExt cx="8964488" cy="576064"/>
            </a:xfrm>
          </p:grpSpPr>
          <p:sp>
            <p:nvSpPr>
              <p:cNvPr id="54" name="正方形/長方形 53"/>
              <p:cNvSpPr/>
              <p:nvPr/>
            </p:nvSpPr>
            <p:spPr>
              <a:xfrm>
                <a:off x="470940" y="4077072"/>
                <a:ext cx="8673060" cy="45719"/>
              </a:xfrm>
              <a:prstGeom prst="rect">
                <a:avLst/>
              </a:prstGeom>
              <a:solidFill>
                <a:srgbClr val="00B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55" name="グループ化 54"/>
              <p:cNvGrpSpPr/>
              <p:nvPr/>
            </p:nvGrpSpPr>
            <p:grpSpPr>
              <a:xfrm>
                <a:off x="179512" y="3789040"/>
                <a:ext cx="576064" cy="576064"/>
                <a:chOff x="323528" y="3789040"/>
                <a:chExt cx="576064" cy="576064"/>
              </a:xfrm>
            </p:grpSpPr>
            <p:sp>
              <p:nvSpPr>
                <p:cNvPr id="56" name="円/楕円 55"/>
                <p:cNvSpPr/>
                <p:nvPr/>
              </p:nvSpPr>
              <p:spPr>
                <a:xfrm>
                  <a:off x="323528" y="3789040"/>
                  <a:ext cx="576064" cy="576064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57" name="円/楕円 56"/>
                <p:cNvSpPr/>
                <p:nvPr/>
              </p:nvSpPr>
              <p:spPr>
                <a:xfrm>
                  <a:off x="395536" y="3861048"/>
                  <a:ext cx="438841" cy="432048"/>
                </a:xfrm>
                <a:prstGeom prst="ellipse">
                  <a:avLst/>
                </a:prstGeom>
                <a:solidFill>
                  <a:srgbClr val="00BFFF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42" name="テキスト ボックス 41"/>
            <p:cNvSpPr txBox="1"/>
            <p:nvPr/>
          </p:nvSpPr>
          <p:spPr>
            <a:xfrm>
              <a:off x="97160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4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3" name="テキスト ボックス 42"/>
            <p:cNvSpPr txBox="1"/>
            <p:nvPr/>
          </p:nvSpPr>
          <p:spPr>
            <a:xfrm>
              <a:off x="1631478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5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2291356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6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5" name="テキスト ボックス 44"/>
            <p:cNvSpPr txBox="1"/>
            <p:nvPr/>
          </p:nvSpPr>
          <p:spPr>
            <a:xfrm>
              <a:off x="2951234" y="3717032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7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3611112" y="3731526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47" name="テキスト ボックス 46"/>
            <p:cNvSpPr txBox="1"/>
            <p:nvPr/>
          </p:nvSpPr>
          <p:spPr>
            <a:xfrm>
              <a:off x="4270990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9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8" name="テキスト ボックス 47"/>
            <p:cNvSpPr txBox="1"/>
            <p:nvPr/>
          </p:nvSpPr>
          <p:spPr>
            <a:xfrm>
              <a:off x="4930868" y="3730599"/>
              <a:ext cx="4537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10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5651851" y="3731526"/>
              <a:ext cx="445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11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6364450" y="3717032"/>
              <a:ext cx="43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12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1" name="テキスト ボックス 50"/>
            <p:cNvSpPr txBox="1"/>
            <p:nvPr/>
          </p:nvSpPr>
          <p:spPr>
            <a:xfrm>
              <a:off x="7728543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52" name="テキスト ボックス 51"/>
            <p:cNvSpPr txBox="1"/>
            <p:nvPr/>
          </p:nvSpPr>
          <p:spPr>
            <a:xfrm>
              <a:off x="8388424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>
                  <a:solidFill>
                    <a:schemeClr val="bg2">
                      <a:lumMod val="10000"/>
                    </a:schemeClr>
                  </a:solidFill>
                </a:rPr>
                <a:t>3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3" name="テキスト ボックス 52"/>
            <p:cNvSpPr txBox="1"/>
            <p:nvPr/>
          </p:nvSpPr>
          <p:spPr>
            <a:xfrm>
              <a:off x="7068665" y="3730599"/>
              <a:ext cx="392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>
                  <a:solidFill>
                    <a:schemeClr val="bg2">
                      <a:lumMod val="10000"/>
                    </a:schemeClr>
                  </a:solidFill>
                </a:rPr>
                <a:t>1</a:t>
              </a:r>
              <a:endParaRPr kumimoji="1" lang="ja-JP" altLang="en-US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3" name="角丸四角形 2"/>
          <p:cNvSpPr/>
          <p:nvPr/>
        </p:nvSpPr>
        <p:spPr>
          <a:xfrm>
            <a:off x="827584" y="4725144"/>
            <a:ext cx="8064896" cy="1728192"/>
          </a:xfrm>
          <a:prstGeom prst="roundRect">
            <a:avLst/>
          </a:prstGeom>
          <a:solidFill>
            <a:srgbClr val="5DD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6000" b="1" dirty="0" err="1" smtClean="0"/>
              <a:t>超えろ</a:t>
            </a:r>
            <a:r>
              <a:rPr lang="ja-JP" altLang="en-US" sz="6000" b="1" dirty="0" smtClean="0"/>
              <a:t>永井さん！！</a:t>
            </a:r>
            <a:endParaRPr kumimoji="1" lang="ja-JP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95117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656584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>
                <a:solidFill>
                  <a:schemeClr val="bg1"/>
                </a:solidFill>
              </a:rPr>
              <a:t>目次</a:t>
            </a:r>
            <a:r>
              <a:rPr kumimoji="1" lang="en-US" altLang="ja-JP" dirty="0" smtClean="0">
                <a:solidFill>
                  <a:schemeClr val="bg1"/>
                </a:solidFill>
              </a:rPr>
              <a:t>	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187624" y="2564904"/>
            <a:ext cx="7956376" cy="1296144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815008" y="286347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4000" b="1" dirty="0" smtClean="0">
                <a:solidFill>
                  <a:schemeClr val="bg1"/>
                </a:solidFill>
              </a:rPr>
              <a:t>自己紹介</a:t>
            </a:r>
            <a:endParaRPr kumimoji="1" lang="en-US" altLang="ja-JP" sz="40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>
                <a:solidFill>
                  <a:schemeClr val="bg1"/>
                </a:solidFill>
              </a:rPr>
              <a:t>目標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5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9" name="グループ化 8"/>
          <p:cNvGrpSpPr/>
          <p:nvPr/>
        </p:nvGrpSpPr>
        <p:grpSpPr>
          <a:xfrm>
            <a:off x="0" y="2348880"/>
            <a:ext cx="9144000" cy="914400"/>
            <a:chOff x="-648072" y="2348880"/>
            <a:chExt cx="9144000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648072" y="2348880"/>
              <a:ext cx="91440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648072" y="2482914"/>
              <a:ext cx="91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エフェクトツール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0" y="3882752"/>
            <a:ext cx="9144000" cy="914400"/>
            <a:chOff x="-2520280" y="3882752"/>
            <a:chExt cx="9144000" cy="914400"/>
          </a:xfrm>
        </p:grpSpPr>
        <p:sp>
          <p:nvSpPr>
            <p:cNvPr id="13" name="正方形/長方形 12"/>
            <p:cNvSpPr/>
            <p:nvPr/>
          </p:nvSpPr>
          <p:spPr>
            <a:xfrm>
              <a:off x="-2520280" y="3882752"/>
              <a:ext cx="9144000" cy="914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-2520280" y="4016786"/>
              <a:ext cx="914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より豪華な画面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5" name="グループ化 14"/>
          <p:cNvGrpSpPr/>
          <p:nvPr/>
        </p:nvGrpSpPr>
        <p:grpSpPr>
          <a:xfrm>
            <a:off x="0" y="5394920"/>
            <a:ext cx="9144000" cy="914400"/>
            <a:chOff x="-4333148" y="5394920"/>
            <a:chExt cx="8502315" cy="914400"/>
          </a:xfrm>
        </p:grpSpPr>
        <p:sp>
          <p:nvSpPr>
            <p:cNvPr id="16" name="正方形/長方形 15"/>
            <p:cNvSpPr/>
            <p:nvPr/>
          </p:nvSpPr>
          <p:spPr>
            <a:xfrm>
              <a:off x="-4333148" y="5394920"/>
              <a:ext cx="8502315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-4333148" y="5528954"/>
              <a:ext cx="85023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さらにクオリティの高いゲームに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927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4501008" y="845840"/>
            <a:ext cx="8229600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目標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2420888"/>
            <a:ext cx="8424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エンジン</a:t>
            </a:r>
            <a:r>
              <a:rPr kumimoji="1" lang="ja-JP" altLang="en-US" sz="3600" dirty="0" smtClean="0"/>
              <a:t>側をいじれる</a:t>
            </a:r>
            <a:endParaRPr kumimoji="1" lang="en-US" altLang="ja-JP" sz="3600" dirty="0" smtClean="0"/>
          </a:p>
          <a:p>
            <a:r>
              <a:rPr lang="en-US" altLang="ja-JP" sz="3600" dirty="0"/>
              <a:t>	</a:t>
            </a:r>
            <a:r>
              <a:rPr lang="en-US" altLang="ja-JP" sz="3600" dirty="0" smtClean="0"/>
              <a:t>				</a:t>
            </a:r>
            <a:r>
              <a:rPr kumimoji="1" lang="ja-JP" altLang="en-US" sz="3600" dirty="0" smtClean="0"/>
              <a:t>プログラマになる</a:t>
            </a:r>
            <a:endParaRPr kumimoji="1" lang="ja-JP" altLang="en-US" sz="36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23528" y="3991704"/>
            <a:ext cx="8956298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 smtClean="0"/>
              <a:t>特に</a:t>
            </a:r>
            <a:endParaRPr kumimoji="1" lang="en-US" altLang="ja-JP" sz="3600" dirty="0" smtClean="0"/>
          </a:p>
          <a:p>
            <a:r>
              <a:rPr kumimoji="1" lang="ja-JP" altLang="en-US" sz="6000" b="1" dirty="0" smtClean="0">
                <a:solidFill>
                  <a:schemeClr val="bg2">
                    <a:lumMod val="10000"/>
                  </a:schemeClr>
                </a:solidFill>
              </a:rPr>
              <a:t>グラフィクスプログラム</a:t>
            </a:r>
            <a:endParaRPr kumimoji="1" lang="en-US" altLang="ja-JP" sz="6000" b="1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altLang="ja-JP" sz="6000" b="1" dirty="0"/>
              <a:t>	</a:t>
            </a:r>
            <a:r>
              <a:rPr lang="en-US" altLang="ja-JP" sz="6000" b="1" dirty="0" smtClean="0"/>
              <a:t>			</a:t>
            </a:r>
            <a:r>
              <a:rPr lang="ja-JP" altLang="en-US" sz="6000" b="1" dirty="0" smtClean="0"/>
              <a:t>　</a:t>
            </a:r>
            <a:r>
              <a:rPr kumimoji="1" lang="ja-JP" altLang="en-US" sz="3600" dirty="0" smtClean="0"/>
              <a:t>をできるようになる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62000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50202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ja-JP" sz="6600" dirty="0" smtClean="0"/>
              <a:t>The </a:t>
            </a:r>
            <a:r>
              <a:rPr lang="en-US" altLang="ja-JP" sz="6600" dirty="0"/>
              <a:t>one and </a:t>
            </a:r>
            <a:r>
              <a:rPr lang="en-US" altLang="ja-JP" sz="6600" dirty="0" smtClean="0"/>
              <a:t>only</a:t>
            </a:r>
            <a:br>
              <a:rPr lang="en-US" altLang="ja-JP" sz="6600" dirty="0" smtClean="0"/>
            </a:br>
            <a:r>
              <a:rPr lang="en-US" altLang="ja-JP" sz="6600" dirty="0" smtClean="0"/>
              <a:t>Programmer</a:t>
            </a:r>
            <a:endParaRPr kumimoji="1" lang="ja-JP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95740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18" name="グループ化 17"/>
          <p:cNvGrpSpPr/>
          <p:nvPr/>
        </p:nvGrpSpPr>
        <p:grpSpPr>
          <a:xfrm>
            <a:off x="0" y="2348880"/>
            <a:ext cx="3779912" cy="914400"/>
            <a:chOff x="-648072" y="2348880"/>
            <a:chExt cx="3779912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648072" y="2348880"/>
              <a:ext cx="27718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179512" y="2482914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Name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グループ化 18"/>
          <p:cNvGrpSpPr/>
          <p:nvPr/>
        </p:nvGrpSpPr>
        <p:grpSpPr>
          <a:xfrm>
            <a:off x="0" y="3882752"/>
            <a:ext cx="3779912" cy="914400"/>
            <a:chOff x="-648072" y="3882752"/>
            <a:chExt cx="3779912" cy="914400"/>
          </a:xfrm>
        </p:grpSpPr>
        <p:sp>
          <p:nvSpPr>
            <p:cNvPr id="9" name="正方形/長方形 8"/>
            <p:cNvSpPr/>
            <p:nvPr/>
          </p:nvSpPr>
          <p:spPr>
            <a:xfrm>
              <a:off x="-648072" y="3882752"/>
              <a:ext cx="27718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179512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Age</a:t>
              </a:r>
            </a:p>
          </p:txBody>
        </p:sp>
      </p:grpSp>
      <p:grpSp>
        <p:nvGrpSpPr>
          <p:cNvPr id="20" name="グループ化 19"/>
          <p:cNvGrpSpPr/>
          <p:nvPr/>
        </p:nvGrpSpPr>
        <p:grpSpPr>
          <a:xfrm>
            <a:off x="0" y="5394920"/>
            <a:ext cx="3779912" cy="914400"/>
            <a:chOff x="-648072" y="5394920"/>
            <a:chExt cx="377991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648072" y="5394920"/>
              <a:ext cx="2771800" cy="914400"/>
            </a:xfrm>
            <a:prstGeom prst="rect">
              <a:avLst/>
            </a:prstGeom>
            <a:solidFill>
              <a:srgbClr val="00FF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From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4" name="グループ化 23"/>
          <p:cNvGrpSpPr/>
          <p:nvPr/>
        </p:nvGrpSpPr>
        <p:grpSpPr>
          <a:xfrm>
            <a:off x="3347864" y="2348880"/>
            <a:ext cx="6408712" cy="914400"/>
            <a:chOff x="2987824" y="2348880"/>
            <a:chExt cx="6408712" cy="914400"/>
          </a:xfrm>
        </p:grpSpPr>
        <p:sp>
          <p:nvSpPr>
            <p:cNvPr id="5" name="正方形/長方形 4"/>
            <p:cNvSpPr/>
            <p:nvPr/>
          </p:nvSpPr>
          <p:spPr>
            <a:xfrm>
              <a:off x="2987824" y="2348880"/>
              <a:ext cx="5796136" cy="914400"/>
            </a:xfrm>
            <a:prstGeom prst="rect">
              <a:avLst/>
            </a:prstGeom>
            <a:solidFill>
              <a:srgbClr val="37FF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ja-JP" sz="3200" dirty="0"/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3419872" y="2494637"/>
              <a:ext cx="59766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err="1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Akiyoshi</a:t>
              </a:r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Koyama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2" name="グループ化 21"/>
          <p:cNvGrpSpPr/>
          <p:nvPr/>
        </p:nvGrpSpPr>
        <p:grpSpPr>
          <a:xfrm>
            <a:off x="3347864" y="3882752"/>
            <a:ext cx="5796136" cy="914400"/>
            <a:chOff x="2987824" y="3882752"/>
            <a:chExt cx="5796136" cy="914400"/>
          </a:xfrm>
        </p:grpSpPr>
        <p:sp>
          <p:nvSpPr>
            <p:cNvPr id="6" name="正方形/長方形 5"/>
            <p:cNvSpPr/>
            <p:nvPr/>
          </p:nvSpPr>
          <p:spPr>
            <a:xfrm>
              <a:off x="2987824" y="3882752"/>
              <a:ext cx="5796136" cy="914400"/>
            </a:xfrm>
            <a:prstGeom prst="rect">
              <a:avLst/>
            </a:prstGeom>
            <a:solidFill>
              <a:srgbClr val="37FF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3424034" y="4008362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21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1" name="グループ化 20"/>
          <p:cNvGrpSpPr/>
          <p:nvPr/>
        </p:nvGrpSpPr>
        <p:grpSpPr>
          <a:xfrm>
            <a:off x="3347864" y="5394920"/>
            <a:ext cx="5796136" cy="914400"/>
            <a:chOff x="2987824" y="5394920"/>
            <a:chExt cx="5796136" cy="914400"/>
          </a:xfrm>
        </p:grpSpPr>
        <p:sp>
          <p:nvSpPr>
            <p:cNvPr id="7" name="正方形/長方形 6"/>
            <p:cNvSpPr/>
            <p:nvPr/>
          </p:nvSpPr>
          <p:spPr>
            <a:xfrm>
              <a:off x="2987824" y="5394920"/>
              <a:ext cx="5796136" cy="914400"/>
            </a:xfrm>
            <a:prstGeom prst="rect">
              <a:avLst/>
            </a:prstGeom>
            <a:solidFill>
              <a:srgbClr val="37FF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419872" y="5518973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600" dirty="0" err="1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Sado</a:t>
              </a:r>
              <a:endParaRPr kumimoji="1" lang="ja-JP" altLang="en-US" sz="36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79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928257"/>
            <a:ext cx="3955926" cy="2637284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700" y="2914883"/>
            <a:ext cx="3327208" cy="2495406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919" y="2707109"/>
            <a:ext cx="2910953" cy="291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4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7" name="グループ化 6"/>
          <p:cNvGrpSpPr/>
          <p:nvPr/>
        </p:nvGrpSpPr>
        <p:grpSpPr>
          <a:xfrm>
            <a:off x="0" y="3324965"/>
            <a:ext cx="6156176" cy="914400"/>
            <a:chOff x="-2592324" y="5394920"/>
            <a:chExt cx="5724164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2592324" y="5394920"/>
              <a:ext cx="4716052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Episode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718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36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755576" y="980728"/>
            <a:ext cx="29523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海</a:t>
            </a:r>
            <a:r>
              <a:rPr kumimoji="1" lang="ja-JP" altLang="en-US" sz="3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とは</a:t>
            </a:r>
            <a:endParaRPr kumimoji="1" lang="ja-JP" altLang="en-US" sz="3600" dirty="0">
              <a:solidFill>
                <a:schemeClr val="bg2">
                  <a:lumMod val="10000"/>
                </a:schemeClr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843808" y="2420888"/>
            <a:ext cx="41764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“戦い”</a:t>
            </a:r>
            <a:r>
              <a:rPr kumimoji="1" lang="ja-JP" altLang="en-US" sz="3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の場所</a:t>
            </a:r>
            <a:endParaRPr kumimoji="1" lang="ja-JP" altLang="en-US" sz="3600" dirty="0">
              <a:solidFill>
                <a:schemeClr val="bg2">
                  <a:lumMod val="10000"/>
                </a:schemeClr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732240" y="4438853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>
                <a:solidFill>
                  <a:schemeClr val="bg2">
                    <a:lumMod val="10000"/>
                  </a:schemeClr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である</a:t>
            </a:r>
            <a:endParaRPr kumimoji="1" lang="ja-JP" altLang="en-US" sz="3600" dirty="0">
              <a:solidFill>
                <a:schemeClr val="bg2">
                  <a:lumMod val="10000"/>
                </a:schemeClr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04003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7" name="グループ化 6"/>
          <p:cNvGrpSpPr/>
          <p:nvPr/>
        </p:nvGrpSpPr>
        <p:grpSpPr>
          <a:xfrm>
            <a:off x="0" y="2204864"/>
            <a:ext cx="4211960" cy="914400"/>
            <a:chOff x="-784544" y="5394920"/>
            <a:chExt cx="3916384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784544" y="5394920"/>
              <a:ext cx="2908272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入社経緯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" name="タイトル 1"/>
          <p:cNvSpPr txBox="1">
            <a:spLocks/>
          </p:cNvSpPr>
          <p:nvPr/>
        </p:nvSpPr>
        <p:spPr>
          <a:xfrm>
            <a:off x="0" y="3284984"/>
            <a:ext cx="9144000" cy="3573016"/>
          </a:xfrm>
          <a:prstGeom prst="rect">
            <a:avLst/>
          </a:prstGeom>
          <a:solidFill>
            <a:srgbClr val="5F5F5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ja-JP" altLang="en-US" dirty="0"/>
          </a:p>
        </p:txBody>
      </p:sp>
      <p:grpSp>
        <p:nvGrpSpPr>
          <p:cNvPr id="6" name="グループ化 5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会社説明会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1" name="グループ化 30"/>
          <p:cNvGrpSpPr/>
          <p:nvPr/>
        </p:nvGrpSpPr>
        <p:grpSpPr>
          <a:xfrm>
            <a:off x="2411760" y="4293096"/>
            <a:ext cx="576064" cy="864096"/>
            <a:chOff x="1302164" y="4293096"/>
            <a:chExt cx="576064" cy="864096"/>
          </a:xfrm>
        </p:grpSpPr>
        <p:sp>
          <p:nvSpPr>
            <p:cNvPr id="32" name="二等辺三角形 31"/>
            <p:cNvSpPr/>
            <p:nvPr/>
          </p:nvSpPr>
          <p:spPr>
            <a:xfrm>
              <a:off x="1302164" y="4509120"/>
              <a:ext cx="576064" cy="648072"/>
            </a:xfrm>
            <a:prstGeom prst="triangle">
              <a:avLst/>
            </a:prstGeom>
            <a:solidFill>
              <a:srgbClr val="00B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円/楕円 32"/>
            <p:cNvSpPr/>
            <p:nvPr/>
          </p:nvSpPr>
          <p:spPr>
            <a:xfrm>
              <a:off x="1331640" y="4293096"/>
              <a:ext cx="504056" cy="504056"/>
            </a:xfrm>
            <a:prstGeom prst="ellipse">
              <a:avLst/>
            </a:prstGeom>
            <a:solidFill>
              <a:srgbClr val="00B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4" name="グループ化 33"/>
          <p:cNvGrpSpPr/>
          <p:nvPr/>
        </p:nvGrpSpPr>
        <p:grpSpPr>
          <a:xfrm>
            <a:off x="2564160" y="4445496"/>
            <a:ext cx="576064" cy="864096"/>
            <a:chOff x="1302164" y="4293096"/>
            <a:chExt cx="576064" cy="864096"/>
          </a:xfrm>
        </p:grpSpPr>
        <p:sp>
          <p:nvSpPr>
            <p:cNvPr id="35" name="二等辺三角形 34"/>
            <p:cNvSpPr/>
            <p:nvPr/>
          </p:nvSpPr>
          <p:spPr>
            <a:xfrm>
              <a:off x="1302164" y="4509120"/>
              <a:ext cx="576064" cy="648072"/>
            </a:xfrm>
            <a:prstGeom prst="triangle">
              <a:avLst/>
            </a:prstGeom>
            <a:solidFill>
              <a:srgbClr val="00B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/楕円 35"/>
            <p:cNvSpPr/>
            <p:nvPr/>
          </p:nvSpPr>
          <p:spPr>
            <a:xfrm>
              <a:off x="1331640" y="4293096"/>
              <a:ext cx="504056" cy="504056"/>
            </a:xfrm>
            <a:prstGeom prst="ellipse">
              <a:avLst/>
            </a:prstGeom>
            <a:solidFill>
              <a:srgbClr val="00B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7" name="グループ化 36"/>
          <p:cNvGrpSpPr/>
          <p:nvPr/>
        </p:nvGrpSpPr>
        <p:grpSpPr>
          <a:xfrm>
            <a:off x="2716560" y="4597896"/>
            <a:ext cx="576064" cy="864096"/>
            <a:chOff x="1302164" y="4293096"/>
            <a:chExt cx="576064" cy="864096"/>
          </a:xfrm>
        </p:grpSpPr>
        <p:sp>
          <p:nvSpPr>
            <p:cNvPr id="38" name="二等辺三角形 37"/>
            <p:cNvSpPr/>
            <p:nvPr/>
          </p:nvSpPr>
          <p:spPr>
            <a:xfrm>
              <a:off x="1302164" y="4509120"/>
              <a:ext cx="576064" cy="648072"/>
            </a:xfrm>
            <a:prstGeom prst="triangle">
              <a:avLst/>
            </a:prstGeom>
            <a:solidFill>
              <a:srgbClr val="00B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円/楕円 38"/>
            <p:cNvSpPr/>
            <p:nvPr/>
          </p:nvSpPr>
          <p:spPr>
            <a:xfrm>
              <a:off x="1331640" y="4293096"/>
              <a:ext cx="504056" cy="504056"/>
            </a:xfrm>
            <a:prstGeom prst="ellipse">
              <a:avLst/>
            </a:prstGeom>
            <a:solidFill>
              <a:srgbClr val="00B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5" name="グループ化 54"/>
          <p:cNvGrpSpPr/>
          <p:nvPr/>
        </p:nvGrpSpPr>
        <p:grpSpPr>
          <a:xfrm>
            <a:off x="1302164" y="4293096"/>
            <a:ext cx="1490464" cy="1778496"/>
            <a:chOff x="1302164" y="4293096"/>
            <a:chExt cx="1490464" cy="1778496"/>
          </a:xfrm>
        </p:grpSpPr>
        <p:grpSp>
          <p:nvGrpSpPr>
            <p:cNvPr id="5" name="グループ化 4"/>
            <p:cNvGrpSpPr/>
            <p:nvPr/>
          </p:nvGrpSpPr>
          <p:grpSpPr>
            <a:xfrm>
              <a:off x="1302164" y="4293096"/>
              <a:ext cx="576064" cy="864096"/>
              <a:chOff x="1302164" y="4293096"/>
              <a:chExt cx="576064" cy="864096"/>
            </a:xfrm>
          </p:grpSpPr>
          <p:sp>
            <p:nvSpPr>
              <p:cNvPr id="4" name="二等辺三角形 3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" name="円/楕円 2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3" name="グループ化 12"/>
            <p:cNvGrpSpPr/>
            <p:nvPr/>
          </p:nvGrpSpPr>
          <p:grpSpPr>
            <a:xfrm>
              <a:off x="1454564" y="4445496"/>
              <a:ext cx="576064" cy="864096"/>
              <a:chOff x="1302164" y="4293096"/>
              <a:chExt cx="576064" cy="864096"/>
            </a:xfrm>
          </p:grpSpPr>
          <p:sp>
            <p:nvSpPr>
              <p:cNvPr id="14" name="二等辺三角形 13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" name="円/楕円 14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6" name="グループ化 15"/>
            <p:cNvGrpSpPr/>
            <p:nvPr/>
          </p:nvGrpSpPr>
          <p:grpSpPr>
            <a:xfrm>
              <a:off x="1606964" y="4597896"/>
              <a:ext cx="576064" cy="864096"/>
              <a:chOff x="1302164" y="4293096"/>
              <a:chExt cx="576064" cy="864096"/>
            </a:xfrm>
          </p:grpSpPr>
          <p:sp>
            <p:nvSpPr>
              <p:cNvPr id="17" name="二等辺三角形 16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" name="円/楕円 17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9" name="グループ化 18"/>
            <p:cNvGrpSpPr/>
            <p:nvPr/>
          </p:nvGrpSpPr>
          <p:grpSpPr>
            <a:xfrm>
              <a:off x="1759364" y="4750296"/>
              <a:ext cx="576064" cy="864096"/>
              <a:chOff x="1302164" y="4293096"/>
              <a:chExt cx="576064" cy="864096"/>
            </a:xfrm>
          </p:grpSpPr>
          <p:sp>
            <p:nvSpPr>
              <p:cNvPr id="20" name="二等辺三角形 19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円/楕円 20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2" name="グループ化 21"/>
            <p:cNvGrpSpPr/>
            <p:nvPr/>
          </p:nvGrpSpPr>
          <p:grpSpPr>
            <a:xfrm>
              <a:off x="1911764" y="4902696"/>
              <a:ext cx="576064" cy="864096"/>
              <a:chOff x="1302164" y="4293096"/>
              <a:chExt cx="576064" cy="864096"/>
            </a:xfrm>
          </p:grpSpPr>
          <p:sp>
            <p:nvSpPr>
              <p:cNvPr id="23" name="二等辺三角形 22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円/楕円 23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5" name="グループ化 24"/>
            <p:cNvGrpSpPr/>
            <p:nvPr/>
          </p:nvGrpSpPr>
          <p:grpSpPr>
            <a:xfrm>
              <a:off x="2064164" y="5055096"/>
              <a:ext cx="576064" cy="864096"/>
              <a:chOff x="1302164" y="4293096"/>
              <a:chExt cx="576064" cy="864096"/>
            </a:xfrm>
          </p:grpSpPr>
          <p:sp>
            <p:nvSpPr>
              <p:cNvPr id="26" name="二等辺三角形 25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円/楕円 26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8" name="グループ化 27"/>
            <p:cNvGrpSpPr/>
            <p:nvPr/>
          </p:nvGrpSpPr>
          <p:grpSpPr>
            <a:xfrm>
              <a:off x="2216564" y="5207496"/>
              <a:ext cx="576064" cy="864096"/>
              <a:chOff x="1302164" y="4293096"/>
              <a:chExt cx="576064" cy="864096"/>
            </a:xfrm>
          </p:grpSpPr>
          <p:sp>
            <p:nvSpPr>
              <p:cNvPr id="29" name="二等辺三角形 28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FF00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円/楕円 29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FF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40" name="グループ化 39"/>
          <p:cNvGrpSpPr/>
          <p:nvPr/>
        </p:nvGrpSpPr>
        <p:grpSpPr>
          <a:xfrm>
            <a:off x="2868960" y="4750296"/>
            <a:ext cx="576064" cy="864096"/>
            <a:chOff x="1302164" y="4293096"/>
            <a:chExt cx="576064" cy="864096"/>
          </a:xfrm>
        </p:grpSpPr>
        <p:sp>
          <p:nvSpPr>
            <p:cNvPr id="41" name="二等辺三角形 40"/>
            <p:cNvSpPr/>
            <p:nvPr/>
          </p:nvSpPr>
          <p:spPr>
            <a:xfrm>
              <a:off x="1302164" y="4509120"/>
              <a:ext cx="576064" cy="648072"/>
            </a:xfrm>
            <a:prstGeom prst="triangle">
              <a:avLst/>
            </a:prstGeom>
            <a:solidFill>
              <a:srgbClr val="00B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円/楕円 41"/>
            <p:cNvSpPr/>
            <p:nvPr/>
          </p:nvSpPr>
          <p:spPr>
            <a:xfrm>
              <a:off x="1331640" y="4293096"/>
              <a:ext cx="504056" cy="504056"/>
            </a:xfrm>
            <a:prstGeom prst="ellipse">
              <a:avLst/>
            </a:prstGeom>
            <a:solidFill>
              <a:srgbClr val="00B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3" name="グループ化 42"/>
          <p:cNvGrpSpPr/>
          <p:nvPr/>
        </p:nvGrpSpPr>
        <p:grpSpPr>
          <a:xfrm>
            <a:off x="3021360" y="4902696"/>
            <a:ext cx="576064" cy="864096"/>
            <a:chOff x="1302164" y="4293096"/>
            <a:chExt cx="576064" cy="864096"/>
          </a:xfrm>
        </p:grpSpPr>
        <p:sp>
          <p:nvSpPr>
            <p:cNvPr id="44" name="二等辺三角形 43"/>
            <p:cNvSpPr/>
            <p:nvPr/>
          </p:nvSpPr>
          <p:spPr>
            <a:xfrm>
              <a:off x="1302164" y="4509120"/>
              <a:ext cx="576064" cy="648072"/>
            </a:xfrm>
            <a:prstGeom prst="triangle">
              <a:avLst/>
            </a:prstGeom>
            <a:solidFill>
              <a:srgbClr val="00B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円/楕円 44"/>
            <p:cNvSpPr/>
            <p:nvPr/>
          </p:nvSpPr>
          <p:spPr>
            <a:xfrm>
              <a:off x="1331640" y="4293096"/>
              <a:ext cx="504056" cy="504056"/>
            </a:xfrm>
            <a:prstGeom prst="ellipse">
              <a:avLst/>
            </a:prstGeom>
            <a:solidFill>
              <a:srgbClr val="00B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6" name="グループ化 55"/>
          <p:cNvGrpSpPr/>
          <p:nvPr/>
        </p:nvGrpSpPr>
        <p:grpSpPr>
          <a:xfrm>
            <a:off x="3441576" y="4295519"/>
            <a:ext cx="1490464" cy="1778496"/>
            <a:chOff x="1302164" y="4293096"/>
            <a:chExt cx="1490464" cy="1778496"/>
          </a:xfrm>
        </p:grpSpPr>
        <p:grpSp>
          <p:nvGrpSpPr>
            <p:cNvPr id="57" name="グループ化 56"/>
            <p:cNvGrpSpPr/>
            <p:nvPr/>
          </p:nvGrpSpPr>
          <p:grpSpPr>
            <a:xfrm>
              <a:off x="1302164" y="4293096"/>
              <a:ext cx="576064" cy="864096"/>
              <a:chOff x="1302164" y="4293096"/>
              <a:chExt cx="576064" cy="864096"/>
            </a:xfrm>
          </p:grpSpPr>
          <p:sp>
            <p:nvSpPr>
              <p:cNvPr id="76" name="二等辺三角形 75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7" name="円/楕円 76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58" name="グループ化 57"/>
            <p:cNvGrpSpPr/>
            <p:nvPr/>
          </p:nvGrpSpPr>
          <p:grpSpPr>
            <a:xfrm>
              <a:off x="1454564" y="4445496"/>
              <a:ext cx="576064" cy="864096"/>
              <a:chOff x="1302164" y="4293096"/>
              <a:chExt cx="576064" cy="864096"/>
            </a:xfrm>
          </p:grpSpPr>
          <p:sp>
            <p:nvSpPr>
              <p:cNvPr id="74" name="二等辺三角形 73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5" name="円/楕円 74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59" name="グループ化 58"/>
            <p:cNvGrpSpPr/>
            <p:nvPr/>
          </p:nvGrpSpPr>
          <p:grpSpPr>
            <a:xfrm>
              <a:off x="1606964" y="4597896"/>
              <a:ext cx="576064" cy="864096"/>
              <a:chOff x="1302164" y="4293096"/>
              <a:chExt cx="576064" cy="864096"/>
            </a:xfrm>
          </p:grpSpPr>
          <p:sp>
            <p:nvSpPr>
              <p:cNvPr id="72" name="二等辺三角形 71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3" name="円/楕円 72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0" name="グループ化 59"/>
            <p:cNvGrpSpPr/>
            <p:nvPr/>
          </p:nvGrpSpPr>
          <p:grpSpPr>
            <a:xfrm>
              <a:off x="1759364" y="4750296"/>
              <a:ext cx="576064" cy="864096"/>
              <a:chOff x="1302164" y="4293096"/>
              <a:chExt cx="576064" cy="864096"/>
            </a:xfrm>
          </p:grpSpPr>
          <p:sp>
            <p:nvSpPr>
              <p:cNvPr id="70" name="二等辺三角形 69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円/楕円 70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1" name="グループ化 60"/>
            <p:cNvGrpSpPr/>
            <p:nvPr/>
          </p:nvGrpSpPr>
          <p:grpSpPr>
            <a:xfrm>
              <a:off x="1911764" y="4902696"/>
              <a:ext cx="576064" cy="864096"/>
              <a:chOff x="1302164" y="4293096"/>
              <a:chExt cx="576064" cy="864096"/>
            </a:xfrm>
          </p:grpSpPr>
          <p:sp>
            <p:nvSpPr>
              <p:cNvPr id="68" name="二等辺三角形 67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9" name="円/楕円 68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2" name="グループ化 61"/>
            <p:cNvGrpSpPr/>
            <p:nvPr/>
          </p:nvGrpSpPr>
          <p:grpSpPr>
            <a:xfrm>
              <a:off x="2064164" y="5055096"/>
              <a:ext cx="576064" cy="864096"/>
              <a:chOff x="1302164" y="4293096"/>
              <a:chExt cx="576064" cy="864096"/>
            </a:xfrm>
          </p:grpSpPr>
          <p:sp>
            <p:nvSpPr>
              <p:cNvPr id="66" name="二等辺三角形 65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円/楕円 66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3" name="グループ化 62"/>
            <p:cNvGrpSpPr/>
            <p:nvPr/>
          </p:nvGrpSpPr>
          <p:grpSpPr>
            <a:xfrm>
              <a:off x="2216564" y="5207496"/>
              <a:ext cx="576064" cy="864096"/>
              <a:chOff x="1302164" y="4293096"/>
              <a:chExt cx="576064" cy="864096"/>
            </a:xfrm>
          </p:grpSpPr>
          <p:sp>
            <p:nvSpPr>
              <p:cNvPr id="64" name="二等辺三角形 63"/>
              <p:cNvSpPr/>
              <p:nvPr/>
            </p:nvSpPr>
            <p:spPr>
              <a:xfrm>
                <a:off x="1302164" y="4509120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円/楕円 64"/>
              <p:cNvSpPr/>
              <p:nvPr/>
            </p:nvSpPr>
            <p:spPr>
              <a:xfrm>
                <a:off x="1331640" y="4293096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46" name="グループ化 45"/>
          <p:cNvGrpSpPr/>
          <p:nvPr/>
        </p:nvGrpSpPr>
        <p:grpSpPr>
          <a:xfrm>
            <a:off x="3173760" y="5055096"/>
            <a:ext cx="576064" cy="864096"/>
            <a:chOff x="1302164" y="4293096"/>
            <a:chExt cx="576064" cy="864096"/>
          </a:xfrm>
        </p:grpSpPr>
        <p:sp>
          <p:nvSpPr>
            <p:cNvPr id="47" name="二等辺三角形 46"/>
            <p:cNvSpPr/>
            <p:nvPr/>
          </p:nvSpPr>
          <p:spPr>
            <a:xfrm>
              <a:off x="1302164" y="4509120"/>
              <a:ext cx="576064" cy="648072"/>
            </a:xfrm>
            <a:prstGeom prst="triangle">
              <a:avLst/>
            </a:prstGeom>
            <a:solidFill>
              <a:srgbClr val="00B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円/楕円 47"/>
            <p:cNvSpPr/>
            <p:nvPr/>
          </p:nvSpPr>
          <p:spPr>
            <a:xfrm>
              <a:off x="1331640" y="4293096"/>
              <a:ext cx="504056" cy="504056"/>
            </a:xfrm>
            <a:prstGeom prst="ellipse">
              <a:avLst/>
            </a:prstGeom>
            <a:solidFill>
              <a:srgbClr val="00B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9" name="グループ化 48"/>
          <p:cNvGrpSpPr/>
          <p:nvPr/>
        </p:nvGrpSpPr>
        <p:grpSpPr>
          <a:xfrm>
            <a:off x="3326160" y="5207496"/>
            <a:ext cx="576064" cy="864096"/>
            <a:chOff x="1302164" y="4293096"/>
            <a:chExt cx="576064" cy="864096"/>
          </a:xfrm>
        </p:grpSpPr>
        <p:sp>
          <p:nvSpPr>
            <p:cNvPr id="50" name="二等辺三角形 49"/>
            <p:cNvSpPr/>
            <p:nvPr/>
          </p:nvSpPr>
          <p:spPr>
            <a:xfrm>
              <a:off x="1302164" y="4509120"/>
              <a:ext cx="576064" cy="648072"/>
            </a:xfrm>
            <a:prstGeom prst="triangle">
              <a:avLst/>
            </a:prstGeom>
            <a:solidFill>
              <a:srgbClr val="00B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円/楕円 50"/>
            <p:cNvSpPr/>
            <p:nvPr/>
          </p:nvSpPr>
          <p:spPr>
            <a:xfrm>
              <a:off x="1331640" y="4293096"/>
              <a:ext cx="504056" cy="504056"/>
            </a:xfrm>
            <a:prstGeom prst="ellipse">
              <a:avLst/>
            </a:prstGeom>
            <a:solidFill>
              <a:srgbClr val="00B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80" name="グループ化 79"/>
          <p:cNvGrpSpPr/>
          <p:nvPr/>
        </p:nvGrpSpPr>
        <p:grpSpPr>
          <a:xfrm>
            <a:off x="7164288" y="4725144"/>
            <a:ext cx="576064" cy="864096"/>
            <a:chOff x="4508376" y="5362319"/>
            <a:chExt cx="576064" cy="864096"/>
          </a:xfrm>
        </p:grpSpPr>
        <p:sp>
          <p:nvSpPr>
            <p:cNvPr id="78" name="二等辺三角形 77"/>
            <p:cNvSpPr/>
            <p:nvPr/>
          </p:nvSpPr>
          <p:spPr>
            <a:xfrm>
              <a:off x="4508376" y="5578343"/>
              <a:ext cx="576064" cy="648072"/>
            </a:xfrm>
            <a:prstGeom prst="triangle">
              <a:avLst/>
            </a:prstGeom>
            <a:solidFill>
              <a:srgbClr val="FF99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9" name="円/楕円 78"/>
            <p:cNvSpPr/>
            <p:nvPr/>
          </p:nvSpPr>
          <p:spPr>
            <a:xfrm>
              <a:off x="4537852" y="5362319"/>
              <a:ext cx="504056" cy="504056"/>
            </a:xfrm>
            <a:prstGeom prst="ellipse">
              <a:avLst/>
            </a:prstGeom>
            <a:solidFill>
              <a:srgbClr val="FF99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679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7" name="グループ化 6"/>
          <p:cNvGrpSpPr/>
          <p:nvPr/>
        </p:nvGrpSpPr>
        <p:grpSpPr>
          <a:xfrm>
            <a:off x="0" y="2204864"/>
            <a:ext cx="4211960" cy="914400"/>
            <a:chOff x="-784544" y="5394920"/>
            <a:chExt cx="3916384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784544" y="5394920"/>
              <a:ext cx="2908272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入社経緯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" name="タイトル 1"/>
          <p:cNvSpPr txBox="1">
            <a:spLocks/>
          </p:cNvSpPr>
          <p:nvPr/>
        </p:nvSpPr>
        <p:spPr>
          <a:xfrm>
            <a:off x="0" y="3284984"/>
            <a:ext cx="9144000" cy="3573016"/>
          </a:xfrm>
          <a:prstGeom prst="rect">
            <a:avLst/>
          </a:prstGeom>
          <a:solidFill>
            <a:srgbClr val="5F5F5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ja-JP" altLang="en-US" dirty="0"/>
          </a:p>
        </p:txBody>
      </p:sp>
      <p:grpSp>
        <p:nvGrpSpPr>
          <p:cNvPr id="6" name="グループ化 5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面接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0" name="グループ化 79"/>
          <p:cNvGrpSpPr/>
          <p:nvPr/>
        </p:nvGrpSpPr>
        <p:grpSpPr>
          <a:xfrm>
            <a:off x="5940152" y="4653136"/>
            <a:ext cx="576064" cy="864096"/>
            <a:chOff x="4508376" y="5362319"/>
            <a:chExt cx="576064" cy="864096"/>
          </a:xfrm>
        </p:grpSpPr>
        <p:sp>
          <p:nvSpPr>
            <p:cNvPr id="78" name="二等辺三角形 77"/>
            <p:cNvSpPr/>
            <p:nvPr/>
          </p:nvSpPr>
          <p:spPr>
            <a:xfrm>
              <a:off x="4508376" y="5578343"/>
              <a:ext cx="576064" cy="648072"/>
            </a:xfrm>
            <a:prstGeom prst="triangle">
              <a:avLst/>
            </a:prstGeom>
            <a:solidFill>
              <a:srgbClr val="00B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9" name="円/楕円 78"/>
            <p:cNvSpPr/>
            <p:nvPr/>
          </p:nvSpPr>
          <p:spPr>
            <a:xfrm>
              <a:off x="4537852" y="5362319"/>
              <a:ext cx="504056" cy="504056"/>
            </a:xfrm>
            <a:prstGeom prst="ellipse">
              <a:avLst/>
            </a:prstGeom>
            <a:solidFill>
              <a:srgbClr val="00B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81" name="グループ化 80"/>
          <p:cNvGrpSpPr/>
          <p:nvPr/>
        </p:nvGrpSpPr>
        <p:grpSpPr>
          <a:xfrm>
            <a:off x="2267744" y="4725144"/>
            <a:ext cx="576064" cy="864096"/>
            <a:chOff x="4508376" y="5362319"/>
            <a:chExt cx="576064" cy="864096"/>
          </a:xfrm>
        </p:grpSpPr>
        <p:sp>
          <p:nvSpPr>
            <p:cNvPr id="82" name="二等辺三角形 81"/>
            <p:cNvSpPr/>
            <p:nvPr/>
          </p:nvSpPr>
          <p:spPr>
            <a:xfrm>
              <a:off x="4508376" y="5578343"/>
              <a:ext cx="576064" cy="648072"/>
            </a:xfrm>
            <a:prstGeom prst="triangle">
              <a:avLst/>
            </a:prstGeom>
            <a:solidFill>
              <a:srgbClr val="FF00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3" name="円/楕円 82"/>
            <p:cNvSpPr/>
            <p:nvPr/>
          </p:nvSpPr>
          <p:spPr>
            <a:xfrm>
              <a:off x="4537852" y="5362319"/>
              <a:ext cx="504056" cy="504056"/>
            </a:xfrm>
            <a:prstGeom prst="ellipse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84" name="グループ化 83"/>
          <p:cNvGrpSpPr/>
          <p:nvPr/>
        </p:nvGrpSpPr>
        <p:grpSpPr>
          <a:xfrm>
            <a:off x="6092552" y="4805536"/>
            <a:ext cx="576064" cy="864096"/>
            <a:chOff x="4508376" y="5362319"/>
            <a:chExt cx="576064" cy="864096"/>
          </a:xfrm>
        </p:grpSpPr>
        <p:sp>
          <p:nvSpPr>
            <p:cNvPr id="85" name="二等辺三角形 84"/>
            <p:cNvSpPr/>
            <p:nvPr/>
          </p:nvSpPr>
          <p:spPr>
            <a:xfrm>
              <a:off x="4508376" y="5578343"/>
              <a:ext cx="576064" cy="648072"/>
            </a:xfrm>
            <a:prstGeom prst="triangle">
              <a:avLst/>
            </a:prstGeom>
            <a:solidFill>
              <a:srgbClr val="FF99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6" name="円/楕円 85"/>
            <p:cNvSpPr/>
            <p:nvPr/>
          </p:nvSpPr>
          <p:spPr>
            <a:xfrm>
              <a:off x="4537852" y="5362319"/>
              <a:ext cx="504056" cy="504056"/>
            </a:xfrm>
            <a:prstGeom prst="ellipse">
              <a:avLst/>
            </a:prstGeom>
            <a:solidFill>
              <a:srgbClr val="FF99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314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45840"/>
            <a:ext cx="3728592" cy="1143000"/>
          </a:xfrm>
          <a:solidFill>
            <a:srgbClr val="5F5F5F"/>
          </a:solidFill>
        </p:spPr>
        <p:txBody>
          <a:bodyPr/>
          <a:lstStyle/>
          <a:p>
            <a:pPr algn="r"/>
            <a:r>
              <a:rPr kumimoji="1" lang="ja-JP" altLang="en-US" dirty="0" smtClean="0"/>
              <a:t>自己紹介</a:t>
            </a:r>
            <a:r>
              <a:rPr kumimoji="1" lang="en-US" altLang="ja-JP" dirty="0" smtClean="0"/>
              <a:t>	</a:t>
            </a:r>
            <a:endParaRPr kumimoji="1" lang="ja-JP" altLang="en-US" dirty="0"/>
          </a:p>
        </p:txBody>
      </p:sp>
      <p:grpSp>
        <p:nvGrpSpPr>
          <p:cNvPr id="7" name="グループ化 6"/>
          <p:cNvGrpSpPr/>
          <p:nvPr/>
        </p:nvGrpSpPr>
        <p:grpSpPr>
          <a:xfrm>
            <a:off x="0" y="2204864"/>
            <a:ext cx="4211960" cy="914400"/>
            <a:chOff x="-784544" y="5394920"/>
            <a:chExt cx="3916384" cy="914400"/>
          </a:xfrm>
        </p:grpSpPr>
        <p:sp>
          <p:nvSpPr>
            <p:cNvPr id="8" name="正方形/長方形 7"/>
            <p:cNvSpPr/>
            <p:nvPr/>
          </p:nvSpPr>
          <p:spPr>
            <a:xfrm>
              <a:off x="-784544" y="5394920"/>
              <a:ext cx="2908272" cy="91440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rtlCol="0" anchor="ctr"/>
            <a:lstStyle/>
            <a:p>
              <a:pPr lvl="1" algn="r"/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179512" y="5530696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 smtClean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入社経緯</a:t>
              </a:r>
              <a:endParaRPr kumimoji="1" lang="en-US" altLang="ja-JP" sz="36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" name="タイトル 1"/>
          <p:cNvSpPr txBox="1">
            <a:spLocks/>
          </p:cNvSpPr>
          <p:nvPr/>
        </p:nvSpPr>
        <p:spPr>
          <a:xfrm>
            <a:off x="0" y="3284984"/>
            <a:ext cx="9144000" cy="3573016"/>
          </a:xfrm>
          <a:prstGeom prst="rect">
            <a:avLst/>
          </a:prstGeom>
          <a:solidFill>
            <a:srgbClr val="5F5F5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ja-JP" altLang="en-US" dirty="0"/>
          </a:p>
        </p:txBody>
      </p:sp>
      <p:grpSp>
        <p:nvGrpSpPr>
          <p:cNvPr id="6" name="グループ化 5"/>
          <p:cNvGrpSpPr/>
          <p:nvPr/>
        </p:nvGrpSpPr>
        <p:grpSpPr>
          <a:xfrm>
            <a:off x="3923928" y="2204864"/>
            <a:ext cx="5220072" cy="914400"/>
            <a:chOff x="-4501008" y="3882752"/>
            <a:chExt cx="5220072" cy="914400"/>
          </a:xfrm>
        </p:grpSpPr>
        <p:sp>
          <p:nvSpPr>
            <p:cNvPr id="10" name="正方形/長方形 9"/>
            <p:cNvSpPr/>
            <p:nvPr/>
          </p:nvSpPr>
          <p:spPr>
            <a:xfrm>
              <a:off x="-4501008" y="3882752"/>
              <a:ext cx="5220072" cy="91440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ja-JP" altLang="en-US" sz="3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-4212976" y="400680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Skype</a:t>
              </a:r>
              <a:r>
                <a:rPr kumimoji="1" lang="ja-JP" altLang="en-US" sz="36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面談</a:t>
              </a:r>
              <a:endParaRPr kumimoji="1" lang="en-US" altLang="ja-JP" sz="3600" dirty="0" smtClean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1" name="グループ化 80"/>
          <p:cNvGrpSpPr/>
          <p:nvPr/>
        </p:nvGrpSpPr>
        <p:grpSpPr>
          <a:xfrm>
            <a:off x="2267744" y="4725144"/>
            <a:ext cx="576064" cy="864096"/>
            <a:chOff x="4508376" y="5362319"/>
            <a:chExt cx="576064" cy="864096"/>
          </a:xfrm>
        </p:grpSpPr>
        <p:sp>
          <p:nvSpPr>
            <p:cNvPr id="82" name="二等辺三角形 81"/>
            <p:cNvSpPr/>
            <p:nvPr/>
          </p:nvSpPr>
          <p:spPr>
            <a:xfrm>
              <a:off x="4508376" y="5578343"/>
              <a:ext cx="576064" cy="648072"/>
            </a:xfrm>
            <a:prstGeom prst="triangle">
              <a:avLst/>
            </a:prstGeom>
            <a:solidFill>
              <a:srgbClr val="FF00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3" name="円/楕円 82"/>
            <p:cNvSpPr/>
            <p:nvPr/>
          </p:nvSpPr>
          <p:spPr>
            <a:xfrm>
              <a:off x="4537852" y="5362319"/>
              <a:ext cx="504056" cy="504056"/>
            </a:xfrm>
            <a:prstGeom prst="ellipse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" name="正方形/長方形 4"/>
          <p:cNvSpPr/>
          <p:nvPr/>
        </p:nvSpPr>
        <p:spPr>
          <a:xfrm>
            <a:off x="4355976" y="3429000"/>
            <a:ext cx="72000" cy="331236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3" name="グループ化 12"/>
          <p:cNvGrpSpPr/>
          <p:nvPr/>
        </p:nvGrpSpPr>
        <p:grpSpPr>
          <a:xfrm>
            <a:off x="5868144" y="4714511"/>
            <a:ext cx="2346788" cy="1378785"/>
            <a:chOff x="5868144" y="4714511"/>
            <a:chExt cx="2346788" cy="1378785"/>
          </a:xfrm>
        </p:grpSpPr>
        <p:grpSp>
          <p:nvGrpSpPr>
            <p:cNvPr id="80" name="グループ化 79"/>
            <p:cNvGrpSpPr/>
            <p:nvPr/>
          </p:nvGrpSpPr>
          <p:grpSpPr>
            <a:xfrm>
              <a:off x="5868144" y="4725144"/>
              <a:ext cx="576064" cy="864096"/>
              <a:chOff x="4508376" y="5362319"/>
              <a:chExt cx="576064" cy="864096"/>
            </a:xfrm>
          </p:grpSpPr>
          <p:sp>
            <p:nvSpPr>
              <p:cNvPr id="78" name="二等辺三角形 77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9" name="円/楕円 78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4" name="グループ化 83"/>
            <p:cNvGrpSpPr/>
            <p:nvPr/>
          </p:nvGrpSpPr>
          <p:grpSpPr>
            <a:xfrm>
              <a:off x="6092552" y="5085184"/>
              <a:ext cx="576064" cy="864096"/>
              <a:chOff x="4508376" y="5362319"/>
              <a:chExt cx="576064" cy="864096"/>
            </a:xfrm>
          </p:grpSpPr>
          <p:sp>
            <p:nvSpPr>
              <p:cNvPr id="85" name="二等辺三角形 84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6" name="円/楕円 85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2" name="グループ化 21"/>
            <p:cNvGrpSpPr/>
            <p:nvPr/>
          </p:nvGrpSpPr>
          <p:grpSpPr>
            <a:xfrm>
              <a:off x="7638868" y="4714511"/>
              <a:ext cx="576064" cy="864096"/>
              <a:chOff x="4508376" y="5362319"/>
              <a:chExt cx="576064" cy="864096"/>
            </a:xfrm>
          </p:grpSpPr>
          <p:sp>
            <p:nvSpPr>
              <p:cNvPr id="23" name="二等辺三角形 22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円/楕円 23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5" name="グループ化 24"/>
            <p:cNvGrpSpPr/>
            <p:nvPr/>
          </p:nvGrpSpPr>
          <p:grpSpPr>
            <a:xfrm>
              <a:off x="6804248" y="5229200"/>
              <a:ext cx="576064" cy="864096"/>
              <a:chOff x="4508376" y="5362319"/>
              <a:chExt cx="576064" cy="864096"/>
            </a:xfrm>
          </p:grpSpPr>
          <p:sp>
            <p:nvSpPr>
              <p:cNvPr id="26" name="二等辺三角形 25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FF990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円/楕円 26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FF99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8" name="グループ化 27"/>
            <p:cNvGrpSpPr/>
            <p:nvPr/>
          </p:nvGrpSpPr>
          <p:grpSpPr>
            <a:xfrm>
              <a:off x="7452320" y="5085184"/>
              <a:ext cx="576064" cy="864096"/>
              <a:chOff x="4508376" y="5362319"/>
              <a:chExt cx="576064" cy="864096"/>
            </a:xfrm>
          </p:grpSpPr>
          <p:sp>
            <p:nvSpPr>
              <p:cNvPr id="29" name="二等辺三角形 28"/>
              <p:cNvSpPr/>
              <p:nvPr/>
            </p:nvSpPr>
            <p:spPr>
              <a:xfrm>
                <a:off x="4508376" y="5578343"/>
                <a:ext cx="576064" cy="648072"/>
              </a:xfrm>
              <a:prstGeom prst="triangle">
                <a:avLst/>
              </a:prstGeom>
              <a:solidFill>
                <a:srgbClr val="00BFFF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円/楕円 29"/>
              <p:cNvSpPr/>
              <p:nvPr/>
            </p:nvSpPr>
            <p:spPr>
              <a:xfrm>
                <a:off x="4537852" y="5362319"/>
                <a:ext cx="504056" cy="504056"/>
              </a:xfrm>
              <a:prstGeom prst="ellipse">
                <a:avLst/>
              </a:prstGeom>
              <a:solidFill>
                <a:srgbClr val="00BF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270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​​テーマ">
  <a:themeElements>
    <a:clrScheme name="ユーザー定義 1">
      <a:dk1>
        <a:srgbClr val="FFFFFF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ユーザー定義 1">
      <a:majorFont>
        <a:latin typeface="Calibri"/>
        <a:ea typeface="メイリオ"/>
        <a:cs typeface=""/>
      </a:majorFont>
      <a:minorFont>
        <a:latin typeface="Calibr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194</Words>
  <Application>Microsoft Office PowerPoint</Application>
  <PresentationFormat>画面に合わせる (4:3)</PresentationFormat>
  <Paragraphs>126</Paragraphs>
  <Slides>22</Slides>
  <Notes>2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23" baseType="lpstr">
      <vt:lpstr>Office ​​テーマ</vt:lpstr>
      <vt:lpstr> 決意表明</vt:lpstr>
      <vt:lpstr>目次 </vt:lpstr>
      <vt:lpstr>自己紹介 </vt:lpstr>
      <vt:lpstr>自己紹介 </vt:lpstr>
      <vt:lpstr>自己紹介 </vt:lpstr>
      <vt:lpstr>PowerPoint プレゼンテーション</vt:lpstr>
      <vt:lpstr>自己紹介 </vt:lpstr>
      <vt:lpstr>自己紹介 </vt:lpstr>
      <vt:lpstr>自己紹介 </vt:lpstr>
      <vt:lpstr>自己紹介 </vt:lpstr>
      <vt:lpstr>自己紹介 </vt:lpstr>
      <vt:lpstr>自己紹介</vt:lpstr>
      <vt:lpstr>目次 </vt:lpstr>
      <vt:lpstr>目標 </vt:lpstr>
      <vt:lpstr>目標 </vt:lpstr>
      <vt:lpstr>目標 </vt:lpstr>
      <vt:lpstr>目標 </vt:lpstr>
      <vt:lpstr>目標 </vt:lpstr>
      <vt:lpstr>目標 </vt:lpstr>
      <vt:lpstr>目標 </vt:lpstr>
      <vt:lpstr>目標 </vt:lpstr>
      <vt:lpstr>The one and only Programmer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user</dc:creator>
  <cp:lastModifiedBy>user</cp:lastModifiedBy>
  <cp:revision>37</cp:revision>
  <dcterms:created xsi:type="dcterms:W3CDTF">2014-07-07T15:33:50Z</dcterms:created>
  <dcterms:modified xsi:type="dcterms:W3CDTF">2014-07-07T23:06:23Z</dcterms:modified>
</cp:coreProperties>
</file>

<file path=docProps/thumbnail.jpeg>
</file>